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23"/>
  </p:notesMasterIdLst>
  <p:sldIdLst>
    <p:sldId id="256" r:id="rId2"/>
    <p:sldId id="257" r:id="rId3"/>
    <p:sldId id="339" r:id="rId4"/>
    <p:sldId id="340" r:id="rId5"/>
    <p:sldId id="341" r:id="rId6"/>
    <p:sldId id="342" r:id="rId7"/>
    <p:sldId id="343" r:id="rId8"/>
    <p:sldId id="320" r:id="rId9"/>
    <p:sldId id="344" r:id="rId10"/>
    <p:sldId id="345" r:id="rId11"/>
    <p:sldId id="323" r:id="rId12"/>
    <p:sldId id="346" r:id="rId13"/>
    <p:sldId id="335" r:id="rId14"/>
    <p:sldId id="347" r:id="rId15"/>
    <p:sldId id="336" r:id="rId16"/>
    <p:sldId id="348" r:id="rId17"/>
    <p:sldId id="349" r:id="rId18"/>
    <p:sldId id="313" r:id="rId19"/>
    <p:sldId id="337" r:id="rId20"/>
    <p:sldId id="338" r:id="rId21"/>
    <p:sldId id="262" r:id="rId22"/>
  </p:sldIdLst>
  <p:sldSz cx="9144000" cy="5143500" type="screen16x9"/>
  <p:notesSz cx="6858000" cy="9144000"/>
  <p:embeddedFontLst>
    <p:embeddedFont>
      <p:font typeface="Cabin" panose="020B0604020202020204" charset="0"/>
      <p:regular r:id="rId24"/>
      <p:bold r:id="rId25"/>
      <p:italic r:id="rId26"/>
      <p:boldItalic r:id="rId27"/>
    </p:embeddedFont>
    <p:embeddedFont>
      <p:font typeface="Nunito Light" pitchFamily="2" charset="0"/>
      <p:regular r:id="rId28"/>
    </p:embeddedFont>
    <p:embeddedFont>
      <p:font typeface="Sora" panose="020B0604020202020204" charset="0"/>
      <p:regular r:id="rId29"/>
      <p:bold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00A21F-8F5B-47FA-8C46-D781DD0695BC}">
  <a:tblStyle styleId="{B800A21F-8F5B-47FA-8C46-D781DD0695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7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54" name="Google Shape;654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7373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26646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78937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97756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80262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16492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877274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681926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35027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3750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91612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3371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5305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3982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11028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0615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81063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5126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1306463"/>
            <a:ext cx="4955700" cy="14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5" y="3361250"/>
            <a:ext cx="49557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>
            <a:spLocks noGrp="1"/>
          </p:cNvSpPr>
          <p:nvPr>
            <p:ph type="pic" idx="2"/>
          </p:nvPr>
        </p:nvSpPr>
        <p:spPr>
          <a:xfrm>
            <a:off x="5816100" y="988525"/>
            <a:ext cx="2614800" cy="31665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grpSp>
        <p:nvGrpSpPr>
          <p:cNvPr id="13" name="Google Shape;13;p2"/>
          <p:cNvGrpSpPr/>
          <p:nvPr/>
        </p:nvGrpSpPr>
        <p:grpSpPr>
          <a:xfrm>
            <a:off x="140632" y="-156769"/>
            <a:ext cx="9317589" cy="5305966"/>
            <a:chOff x="140632" y="-156769"/>
            <a:chExt cx="9317589" cy="5305966"/>
          </a:xfrm>
        </p:grpSpPr>
        <p:grpSp>
          <p:nvGrpSpPr>
            <p:cNvPr id="14" name="Google Shape;14;p2"/>
            <p:cNvGrpSpPr/>
            <p:nvPr/>
          </p:nvGrpSpPr>
          <p:grpSpPr>
            <a:xfrm>
              <a:off x="140632" y="4058790"/>
              <a:ext cx="940596" cy="1090406"/>
              <a:chOff x="2715175" y="2312475"/>
              <a:chExt cx="595050" cy="689825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2715175" y="2312475"/>
                <a:ext cx="3017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038550" y="2411525"/>
                <a:ext cx="271675" cy="209575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007775" y="2468150"/>
                <a:ext cx="217700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2808625" y="2448950"/>
                <a:ext cx="217475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2871050" y="2862450"/>
                <a:ext cx="279925" cy="139850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" name="Google Shape;20;p2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21" name="Google Shape;21;p2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22" name="Google Shape;22;p2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4" name="Google Shape;24;p2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25" name="Google Shape;25;p2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77040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" name="Google Shape;57;p4"/>
          <p:cNvGrpSpPr/>
          <p:nvPr/>
        </p:nvGrpSpPr>
        <p:grpSpPr>
          <a:xfrm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58" name="Google Shape;58;p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59" name="Google Shape;59;p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0" name="Google Shape;60;p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" name="Google Shape;62;p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" name="Google Shape;63;p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5" name="Google Shape;65;p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6" name="Google Shape;66;p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7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7"/>
          <p:cNvSpPr txBox="1">
            <a:spLocks noGrp="1"/>
          </p:cNvSpPr>
          <p:nvPr>
            <p:ph type="title"/>
          </p:nvPr>
        </p:nvSpPr>
        <p:spPr>
          <a:xfrm>
            <a:off x="995325" y="1063950"/>
            <a:ext cx="3858600" cy="110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7"/>
          <p:cNvSpPr txBox="1">
            <a:spLocks noGrp="1"/>
          </p:cNvSpPr>
          <p:nvPr>
            <p:ph type="subTitle" idx="1"/>
          </p:nvPr>
        </p:nvSpPr>
        <p:spPr>
          <a:xfrm>
            <a:off x="995325" y="2091150"/>
            <a:ext cx="3858600" cy="19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107" name="Google Shape;107;p7"/>
          <p:cNvSpPr>
            <a:spLocks noGrp="1"/>
          </p:cNvSpPr>
          <p:nvPr>
            <p:ph type="pic" idx="2"/>
          </p:nvPr>
        </p:nvSpPr>
        <p:spPr>
          <a:xfrm>
            <a:off x="5349075" y="798600"/>
            <a:ext cx="2799600" cy="35463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grpSp>
        <p:nvGrpSpPr>
          <p:cNvPr id="108" name="Google Shape;108;p7"/>
          <p:cNvGrpSpPr/>
          <p:nvPr/>
        </p:nvGrpSpPr>
        <p:grpSpPr>
          <a:xfrm>
            <a:off x="1394851" y="-246585"/>
            <a:ext cx="3906163" cy="5668915"/>
            <a:chOff x="1394851" y="-246585"/>
            <a:chExt cx="3906163" cy="5668915"/>
          </a:xfrm>
        </p:grpSpPr>
        <p:grpSp>
          <p:nvGrpSpPr>
            <p:cNvPr id="109" name="Google Shape;109;p7"/>
            <p:cNvGrpSpPr/>
            <p:nvPr/>
          </p:nvGrpSpPr>
          <p:grpSpPr>
            <a:xfrm rot="-9874043">
              <a:off x="1491374" y="-136851"/>
              <a:ext cx="940300" cy="852859"/>
              <a:chOff x="4357538" y="2124225"/>
              <a:chExt cx="748038" cy="678475"/>
            </a:xfrm>
          </p:grpSpPr>
          <p:sp>
            <p:nvSpPr>
              <p:cNvPr id="110" name="Google Shape;110;p7"/>
              <p:cNvSpPr/>
              <p:nvPr/>
            </p:nvSpPr>
            <p:spPr>
              <a:xfrm>
                <a:off x="4357538" y="2406650"/>
                <a:ext cx="548675" cy="368150"/>
              </a:xfrm>
              <a:custGeom>
                <a:avLst/>
                <a:gdLst/>
                <a:ahLst/>
                <a:cxnLst/>
                <a:rect l="l" t="t" r="r" b="b"/>
                <a:pathLst>
                  <a:path w="21947" h="14726" extrusionOk="0">
                    <a:moveTo>
                      <a:pt x="12848" y="1"/>
                    </a:moveTo>
                    <a:cubicBezTo>
                      <a:pt x="11913" y="1"/>
                      <a:pt x="10918" y="288"/>
                      <a:pt x="9912" y="591"/>
                    </a:cubicBezTo>
                    <a:cubicBezTo>
                      <a:pt x="9067" y="847"/>
                      <a:pt x="8285" y="870"/>
                      <a:pt x="7535" y="870"/>
                    </a:cubicBezTo>
                    <a:cubicBezTo>
                      <a:pt x="7367" y="870"/>
                      <a:pt x="7201" y="869"/>
                      <a:pt x="7036" y="869"/>
                    </a:cubicBezTo>
                    <a:cubicBezTo>
                      <a:pt x="6030" y="869"/>
                      <a:pt x="5070" y="912"/>
                      <a:pt x="4077" y="1528"/>
                    </a:cubicBezTo>
                    <a:cubicBezTo>
                      <a:pt x="2195" y="2697"/>
                      <a:pt x="1" y="5623"/>
                      <a:pt x="1" y="5623"/>
                    </a:cubicBezTo>
                    <a:cubicBezTo>
                      <a:pt x="1" y="5623"/>
                      <a:pt x="2535" y="4445"/>
                      <a:pt x="5802" y="4445"/>
                    </a:cubicBezTo>
                    <a:cubicBezTo>
                      <a:pt x="6474" y="4445"/>
                      <a:pt x="7177" y="4495"/>
                      <a:pt x="7896" y="4615"/>
                    </a:cubicBezTo>
                    <a:cubicBezTo>
                      <a:pt x="12106" y="5320"/>
                      <a:pt x="10804" y="10913"/>
                      <a:pt x="14578" y="13268"/>
                    </a:cubicBezTo>
                    <a:cubicBezTo>
                      <a:pt x="16428" y="14430"/>
                      <a:pt x="18241" y="14726"/>
                      <a:pt x="19605" y="14726"/>
                    </a:cubicBezTo>
                    <a:cubicBezTo>
                      <a:pt x="21015" y="14726"/>
                      <a:pt x="21946" y="14410"/>
                      <a:pt x="21946" y="14410"/>
                    </a:cubicBezTo>
                    <a:cubicBezTo>
                      <a:pt x="21946" y="14410"/>
                      <a:pt x="21705" y="10110"/>
                      <a:pt x="20153" y="7800"/>
                    </a:cubicBezTo>
                    <a:cubicBezTo>
                      <a:pt x="18601" y="5489"/>
                      <a:pt x="17397" y="3883"/>
                      <a:pt x="15809" y="1617"/>
                    </a:cubicBezTo>
                    <a:cubicBezTo>
                      <a:pt x="14957" y="395"/>
                      <a:pt x="13944" y="1"/>
                      <a:pt x="128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11;p7"/>
              <p:cNvSpPr/>
              <p:nvPr/>
            </p:nvSpPr>
            <p:spPr>
              <a:xfrm>
                <a:off x="4436338" y="2450575"/>
                <a:ext cx="477900" cy="323450"/>
              </a:xfrm>
              <a:custGeom>
                <a:avLst/>
                <a:gdLst/>
                <a:ahLst/>
                <a:cxnLst/>
                <a:rect l="l" t="t" r="r" b="b"/>
                <a:pathLst>
                  <a:path w="19116" h="12938" extrusionOk="0">
                    <a:moveTo>
                      <a:pt x="5970" y="0"/>
                    </a:moveTo>
                    <a:cubicBezTo>
                      <a:pt x="3876" y="0"/>
                      <a:pt x="1681" y="646"/>
                      <a:pt x="24" y="1609"/>
                    </a:cubicBezTo>
                    <a:cubicBezTo>
                      <a:pt x="0" y="1625"/>
                      <a:pt x="20" y="1664"/>
                      <a:pt x="44" y="1664"/>
                    </a:cubicBezTo>
                    <a:cubicBezTo>
                      <a:pt x="46" y="1664"/>
                      <a:pt x="49" y="1663"/>
                      <a:pt x="51" y="1662"/>
                    </a:cubicBezTo>
                    <a:cubicBezTo>
                      <a:pt x="515" y="1430"/>
                      <a:pt x="997" y="1225"/>
                      <a:pt x="1479" y="1056"/>
                    </a:cubicBezTo>
                    <a:cubicBezTo>
                      <a:pt x="2888" y="571"/>
                      <a:pt x="4391" y="297"/>
                      <a:pt x="5879" y="297"/>
                    </a:cubicBezTo>
                    <a:cubicBezTo>
                      <a:pt x="5926" y="297"/>
                      <a:pt x="5973" y="297"/>
                      <a:pt x="6019" y="297"/>
                    </a:cubicBezTo>
                    <a:cubicBezTo>
                      <a:pt x="7036" y="315"/>
                      <a:pt x="8071" y="440"/>
                      <a:pt x="9008" y="824"/>
                    </a:cubicBezTo>
                    <a:cubicBezTo>
                      <a:pt x="11988" y="2171"/>
                      <a:pt x="14022" y="6426"/>
                      <a:pt x="15663" y="9147"/>
                    </a:cubicBezTo>
                    <a:cubicBezTo>
                      <a:pt x="16484" y="10512"/>
                      <a:pt x="17474" y="11734"/>
                      <a:pt x="18598" y="12858"/>
                    </a:cubicBezTo>
                    <a:cubicBezTo>
                      <a:pt x="18655" y="12911"/>
                      <a:pt x="18727" y="12937"/>
                      <a:pt x="18798" y="12937"/>
                    </a:cubicBezTo>
                    <a:cubicBezTo>
                      <a:pt x="18872" y="12937"/>
                      <a:pt x="18945" y="12908"/>
                      <a:pt x="18999" y="12849"/>
                    </a:cubicBezTo>
                    <a:cubicBezTo>
                      <a:pt x="19115" y="12733"/>
                      <a:pt x="19107" y="12546"/>
                      <a:pt x="18991" y="12439"/>
                    </a:cubicBezTo>
                    <a:cubicBezTo>
                      <a:pt x="17706" y="11208"/>
                      <a:pt x="16609" y="9754"/>
                      <a:pt x="15699" y="8219"/>
                    </a:cubicBezTo>
                    <a:cubicBezTo>
                      <a:pt x="14262" y="5909"/>
                      <a:pt x="11559" y="1716"/>
                      <a:pt x="9115" y="592"/>
                    </a:cubicBezTo>
                    <a:cubicBezTo>
                      <a:pt x="8158" y="181"/>
                      <a:pt x="7078" y="0"/>
                      <a:pt x="5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12;p7"/>
              <p:cNvSpPr/>
              <p:nvPr/>
            </p:nvSpPr>
            <p:spPr>
              <a:xfrm>
                <a:off x="4903500" y="2554500"/>
                <a:ext cx="27450" cy="248200"/>
              </a:xfrm>
              <a:custGeom>
                <a:avLst/>
                <a:gdLst/>
                <a:ahLst/>
                <a:cxnLst/>
                <a:rect l="l" t="t" r="r" b="b"/>
                <a:pathLst>
                  <a:path w="1098" h="9928" extrusionOk="0">
                    <a:moveTo>
                      <a:pt x="316" y="0"/>
                    </a:moveTo>
                    <a:cubicBezTo>
                      <a:pt x="295" y="0"/>
                      <a:pt x="273" y="2"/>
                      <a:pt x="250" y="7"/>
                    </a:cubicBezTo>
                    <a:cubicBezTo>
                      <a:pt x="99" y="34"/>
                      <a:pt x="0" y="186"/>
                      <a:pt x="36" y="337"/>
                    </a:cubicBezTo>
                    <a:cubicBezTo>
                      <a:pt x="36" y="364"/>
                      <a:pt x="527" y="2871"/>
                      <a:pt x="215" y="9624"/>
                    </a:cubicBezTo>
                    <a:cubicBezTo>
                      <a:pt x="206" y="9785"/>
                      <a:pt x="331" y="9919"/>
                      <a:pt x="482" y="9928"/>
                    </a:cubicBezTo>
                    <a:lnTo>
                      <a:pt x="500" y="9928"/>
                    </a:lnTo>
                    <a:cubicBezTo>
                      <a:pt x="643" y="9928"/>
                      <a:pt x="777" y="9803"/>
                      <a:pt x="777" y="9651"/>
                    </a:cubicBezTo>
                    <a:cubicBezTo>
                      <a:pt x="1098" y="2800"/>
                      <a:pt x="607" y="329"/>
                      <a:pt x="589" y="221"/>
                    </a:cubicBezTo>
                    <a:cubicBezTo>
                      <a:pt x="559" y="91"/>
                      <a:pt x="448" y="0"/>
                      <a:pt x="3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7"/>
              <p:cNvSpPr/>
              <p:nvPr/>
            </p:nvSpPr>
            <p:spPr>
              <a:xfrm>
                <a:off x="4834800" y="2124225"/>
                <a:ext cx="270775" cy="435375"/>
              </a:xfrm>
              <a:custGeom>
                <a:avLst/>
                <a:gdLst/>
                <a:ahLst/>
                <a:cxnLst/>
                <a:rect l="l" t="t" r="r" b="b"/>
                <a:pathLst>
                  <a:path w="10831" h="17415" extrusionOk="0">
                    <a:moveTo>
                      <a:pt x="10831" y="1"/>
                    </a:moveTo>
                    <a:cubicBezTo>
                      <a:pt x="10831" y="1"/>
                      <a:pt x="8110" y="1268"/>
                      <a:pt x="5844" y="1955"/>
                    </a:cubicBezTo>
                    <a:cubicBezTo>
                      <a:pt x="3578" y="2641"/>
                      <a:pt x="1901" y="3239"/>
                      <a:pt x="1366" y="6156"/>
                    </a:cubicBezTo>
                    <a:cubicBezTo>
                      <a:pt x="830" y="9065"/>
                      <a:pt x="1" y="12910"/>
                      <a:pt x="830" y="14712"/>
                    </a:cubicBezTo>
                    <a:cubicBezTo>
                      <a:pt x="1660" y="16514"/>
                      <a:pt x="3070" y="17415"/>
                      <a:pt x="3070" y="17415"/>
                    </a:cubicBezTo>
                    <a:cubicBezTo>
                      <a:pt x="3070" y="17415"/>
                      <a:pt x="5915" y="17192"/>
                      <a:pt x="6977" y="13909"/>
                    </a:cubicBezTo>
                    <a:cubicBezTo>
                      <a:pt x="8039" y="10626"/>
                      <a:pt x="8155" y="7182"/>
                      <a:pt x="8404" y="5880"/>
                    </a:cubicBezTo>
                    <a:cubicBezTo>
                      <a:pt x="8824" y="3748"/>
                      <a:pt x="10831" y="1"/>
                      <a:pt x="10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114;p7"/>
              <p:cNvSpPr/>
              <p:nvPr/>
            </p:nvSpPr>
            <p:spPr>
              <a:xfrm>
                <a:off x="4904625" y="2169375"/>
                <a:ext cx="155325" cy="396925"/>
              </a:xfrm>
              <a:custGeom>
                <a:avLst/>
                <a:gdLst/>
                <a:ahLst/>
                <a:cxnLst/>
                <a:rect l="l" t="t" r="r" b="b"/>
                <a:pathLst>
                  <a:path w="6213" h="15877" extrusionOk="0">
                    <a:moveTo>
                      <a:pt x="6179" y="1"/>
                    </a:moveTo>
                    <a:cubicBezTo>
                      <a:pt x="6175" y="1"/>
                      <a:pt x="6170" y="2"/>
                      <a:pt x="6165" y="6"/>
                    </a:cubicBezTo>
                    <a:cubicBezTo>
                      <a:pt x="4898" y="764"/>
                      <a:pt x="3756" y="1719"/>
                      <a:pt x="2819" y="2861"/>
                    </a:cubicBezTo>
                    <a:cubicBezTo>
                      <a:pt x="2132" y="3735"/>
                      <a:pt x="1552" y="4707"/>
                      <a:pt x="1204" y="5769"/>
                    </a:cubicBezTo>
                    <a:cubicBezTo>
                      <a:pt x="678" y="7535"/>
                      <a:pt x="455" y="9373"/>
                      <a:pt x="294" y="11202"/>
                    </a:cubicBezTo>
                    <a:cubicBezTo>
                      <a:pt x="170" y="12665"/>
                      <a:pt x="71" y="14128"/>
                      <a:pt x="9" y="15600"/>
                    </a:cubicBezTo>
                    <a:cubicBezTo>
                      <a:pt x="0" y="15742"/>
                      <a:pt x="116" y="15876"/>
                      <a:pt x="268" y="15876"/>
                    </a:cubicBezTo>
                    <a:cubicBezTo>
                      <a:pt x="273" y="15877"/>
                      <a:pt x="279" y="15877"/>
                      <a:pt x="284" y="15877"/>
                    </a:cubicBezTo>
                    <a:cubicBezTo>
                      <a:pt x="428" y="15877"/>
                      <a:pt x="544" y="15764"/>
                      <a:pt x="544" y="15618"/>
                    </a:cubicBezTo>
                    <a:cubicBezTo>
                      <a:pt x="607" y="14163"/>
                      <a:pt x="696" y="12700"/>
                      <a:pt x="812" y="11246"/>
                    </a:cubicBezTo>
                    <a:cubicBezTo>
                      <a:pt x="937" y="9792"/>
                      <a:pt x="1080" y="8347"/>
                      <a:pt x="1240" y="6893"/>
                    </a:cubicBezTo>
                    <a:cubicBezTo>
                      <a:pt x="1320" y="6170"/>
                      <a:pt x="1454" y="5465"/>
                      <a:pt x="1793" y="4814"/>
                    </a:cubicBezTo>
                    <a:cubicBezTo>
                      <a:pt x="2114" y="4172"/>
                      <a:pt x="2560" y="3592"/>
                      <a:pt x="3033" y="3039"/>
                    </a:cubicBezTo>
                    <a:cubicBezTo>
                      <a:pt x="3970" y="1942"/>
                      <a:pt x="5040" y="943"/>
                      <a:pt x="6191" y="41"/>
                    </a:cubicBezTo>
                    <a:cubicBezTo>
                      <a:pt x="6213" y="27"/>
                      <a:pt x="6200" y="1"/>
                      <a:pt x="61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5" name="Google Shape;115;p7"/>
            <p:cNvGrpSpPr/>
            <p:nvPr/>
          </p:nvGrpSpPr>
          <p:grpSpPr>
            <a:xfrm rot="1847414">
              <a:off x="4208636" y="4388854"/>
              <a:ext cx="940351" cy="852904"/>
              <a:chOff x="4357538" y="2124225"/>
              <a:chExt cx="748038" cy="678475"/>
            </a:xfrm>
          </p:grpSpPr>
          <p:sp>
            <p:nvSpPr>
              <p:cNvPr id="116" name="Google Shape;116;p7"/>
              <p:cNvSpPr/>
              <p:nvPr/>
            </p:nvSpPr>
            <p:spPr>
              <a:xfrm>
                <a:off x="4357538" y="2406650"/>
                <a:ext cx="548675" cy="368150"/>
              </a:xfrm>
              <a:custGeom>
                <a:avLst/>
                <a:gdLst/>
                <a:ahLst/>
                <a:cxnLst/>
                <a:rect l="l" t="t" r="r" b="b"/>
                <a:pathLst>
                  <a:path w="21947" h="14726" extrusionOk="0">
                    <a:moveTo>
                      <a:pt x="12848" y="1"/>
                    </a:moveTo>
                    <a:cubicBezTo>
                      <a:pt x="11913" y="1"/>
                      <a:pt x="10918" y="288"/>
                      <a:pt x="9912" y="591"/>
                    </a:cubicBezTo>
                    <a:cubicBezTo>
                      <a:pt x="9067" y="847"/>
                      <a:pt x="8285" y="870"/>
                      <a:pt x="7535" y="870"/>
                    </a:cubicBezTo>
                    <a:cubicBezTo>
                      <a:pt x="7367" y="870"/>
                      <a:pt x="7201" y="869"/>
                      <a:pt x="7036" y="869"/>
                    </a:cubicBezTo>
                    <a:cubicBezTo>
                      <a:pt x="6030" y="869"/>
                      <a:pt x="5070" y="912"/>
                      <a:pt x="4077" y="1528"/>
                    </a:cubicBezTo>
                    <a:cubicBezTo>
                      <a:pt x="2195" y="2697"/>
                      <a:pt x="1" y="5623"/>
                      <a:pt x="1" y="5623"/>
                    </a:cubicBezTo>
                    <a:cubicBezTo>
                      <a:pt x="1" y="5623"/>
                      <a:pt x="2535" y="4445"/>
                      <a:pt x="5802" y="4445"/>
                    </a:cubicBezTo>
                    <a:cubicBezTo>
                      <a:pt x="6474" y="4445"/>
                      <a:pt x="7177" y="4495"/>
                      <a:pt x="7896" y="4615"/>
                    </a:cubicBezTo>
                    <a:cubicBezTo>
                      <a:pt x="12106" y="5320"/>
                      <a:pt x="10804" y="10913"/>
                      <a:pt x="14578" y="13268"/>
                    </a:cubicBezTo>
                    <a:cubicBezTo>
                      <a:pt x="16428" y="14430"/>
                      <a:pt x="18241" y="14726"/>
                      <a:pt x="19605" y="14726"/>
                    </a:cubicBezTo>
                    <a:cubicBezTo>
                      <a:pt x="21015" y="14726"/>
                      <a:pt x="21946" y="14410"/>
                      <a:pt x="21946" y="14410"/>
                    </a:cubicBezTo>
                    <a:cubicBezTo>
                      <a:pt x="21946" y="14410"/>
                      <a:pt x="21705" y="10110"/>
                      <a:pt x="20153" y="7800"/>
                    </a:cubicBezTo>
                    <a:cubicBezTo>
                      <a:pt x="18601" y="5489"/>
                      <a:pt x="17397" y="3883"/>
                      <a:pt x="15809" y="1617"/>
                    </a:cubicBezTo>
                    <a:cubicBezTo>
                      <a:pt x="14957" y="395"/>
                      <a:pt x="13944" y="1"/>
                      <a:pt x="128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7"/>
              <p:cNvSpPr/>
              <p:nvPr/>
            </p:nvSpPr>
            <p:spPr>
              <a:xfrm>
                <a:off x="4436338" y="2450575"/>
                <a:ext cx="477900" cy="323450"/>
              </a:xfrm>
              <a:custGeom>
                <a:avLst/>
                <a:gdLst/>
                <a:ahLst/>
                <a:cxnLst/>
                <a:rect l="l" t="t" r="r" b="b"/>
                <a:pathLst>
                  <a:path w="19116" h="12938" extrusionOk="0">
                    <a:moveTo>
                      <a:pt x="5970" y="0"/>
                    </a:moveTo>
                    <a:cubicBezTo>
                      <a:pt x="3876" y="0"/>
                      <a:pt x="1681" y="646"/>
                      <a:pt x="24" y="1609"/>
                    </a:cubicBezTo>
                    <a:cubicBezTo>
                      <a:pt x="0" y="1625"/>
                      <a:pt x="20" y="1664"/>
                      <a:pt x="44" y="1664"/>
                    </a:cubicBezTo>
                    <a:cubicBezTo>
                      <a:pt x="46" y="1664"/>
                      <a:pt x="49" y="1663"/>
                      <a:pt x="51" y="1662"/>
                    </a:cubicBezTo>
                    <a:cubicBezTo>
                      <a:pt x="515" y="1430"/>
                      <a:pt x="997" y="1225"/>
                      <a:pt x="1479" y="1056"/>
                    </a:cubicBezTo>
                    <a:cubicBezTo>
                      <a:pt x="2888" y="571"/>
                      <a:pt x="4391" y="297"/>
                      <a:pt x="5879" y="297"/>
                    </a:cubicBezTo>
                    <a:cubicBezTo>
                      <a:pt x="5926" y="297"/>
                      <a:pt x="5973" y="297"/>
                      <a:pt x="6019" y="297"/>
                    </a:cubicBezTo>
                    <a:cubicBezTo>
                      <a:pt x="7036" y="315"/>
                      <a:pt x="8071" y="440"/>
                      <a:pt x="9008" y="824"/>
                    </a:cubicBezTo>
                    <a:cubicBezTo>
                      <a:pt x="11988" y="2171"/>
                      <a:pt x="14022" y="6426"/>
                      <a:pt x="15663" y="9147"/>
                    </a:cubicBezTo>
                    <a:cubicBezTo>
                      <a:pt x="16484" y="10512"/>
                      <a:pt x="17474" y="11734"/>
                      <a:pt x="18598" y="12858"/>
                    </a:cubicBezTo>
                    <a:cubicBezTo>
                      <a:pt x="18655" y="12911"/>
                      <a:pt x="18727" y="12937"/>
                      <a:pt x="18798" y="12937"/>
                    </a:cubicBezTo>
                    <a:cubicBezTo>
                      <a:pt x="18872" y="12937"/>
                      <a:pt x="18945" y="12908"/>
                      <a:pt x="18999" y="12849"/>
                    </a:cubicBezTo>
                    <a:cubicBezTo>
                      <a:pt x="19115" y="12733"/>
                      <a:pt x="19107" y="12546"/>
                      <a:pt x="18991" y="12439"/>
                    </a:cubicBezTo>
                    <a:cubicBezTo>
                      <a:pt x="17706" y="11208"/>
                      <a:pt x="16609" y="9754"/>
                      <a:pt x="15699" y="8219"/>
                    </a:cubicBezTo>
                    <a:cubicBezTo>
                      <a:pt x="14262" y="5909"/>
                      <a:pt x="11559" y="1716"/>
                      <a:pt x="9115" y="592"/>
                    </a:cubicBezTo>
                    <a:cubicBezTo>
                      <a:pt x="8158" y="181"/>
                      <a:pt x="7078" y="0"/>
                      <a:pt x="5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118;p7"/>
              <p:cNvSpPr/>
              <p:nvPr/>
            </p:nvSpPr>
            <p:spPr>
              <a:xfrm>
                <a:off x="4903500" y="2554500"/>
                <a:ext cx="27450" cy="248200"/>
              </a:xfrm>
              <a:custGeom>
                <a:avLst/>
                <a:gdLst/>
                <a:ahLst/>
                <a:cxnLst/>
                <a:rect l="l" t="t" r="r" b="b"/>
                <a:pathLst>
                  <a:path w="1098" h="9928" extrusionOk="0">
                    <a:moveTo>
                      <a:pt x="316" y="0"/>
                    </a:moveTo>
                    <a:cubicBezTo>
                      <a:pt x="295" y="0"/>
                      <a:pt x="273" y="2"/>
                      <a:pt x="250" y="7"/>
                    </a:cubicBezTo>
                    <a:cubicBezTo>
                      <a:pt x="99" y="34"/>
                      <a:pt x="0" y="186"/>
                      <a:pt x="36" y="337"/>
                    </a:cubicBezTo>
                    <a:cubicBezTo>
                      <a:pt x="36" y="364"/>
                      <a:pt x="527" y="2871"/>
                      <a:pt x="215" y="9624"/>
                    </a:cubicBezTo>
                    <a:cubicBezTo>
                      <a:pt x="206" y="9785"/>
                      <a:pt x="331" y="9919"/>
                      <a:pt x="482" y="9928"/>
                    </a:cubicBezTo>
                    <a:lnTo>
                      <a:pt x="500" y="9928"/>
                    </a:lnTo>
                    <a:cubicBezTo>
                      <a:pt x="643" y="9928"/>
                      <a:pt x="777" y="9803"/>
                      <a:pt x="777" y="9651"/>
                    </a:cubicBezTo>
                    <a:cubicBezTo>
                      <a:pt x="1098" y="2800"/>
                      <a:pt x="607" y="329"/>
                      <a:pt x="589" y="221"/>
                    </a:cubicBezTo>
                    <a:cubicBezTo>
                      <a:pt x="559" y="91"/>
                      <a:pt x="448" y="0"/>
                      <a:pt x="3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119;p7"/>
              <p:cNvSpPr/>
              <p:nvPr/>
            </p:nvSpPr>
            <p:spPr>
              <a:xfrm>
                <a:off x="4834800" y="2124225"/>
                <a:ext cx="270775" cy="435375"/>
              </a:xfrm>
              <a:custGeom>
                <a:avLst/>
                <a:gdLst/>
                <a:ahLst/>
                <a:cxnLst/>
                <a:rect l="l" t="t" r="r" b="b"/>
                <a:pathLst>
                  <a:path w="10831" h="17415" extrusionOk="0">
                    <a:moveTo>
                      <a:pt x="10831" y="1"/>
                    </a:moveTo>
                    <a:cubicBezTo>
                      <a:pt x="10831" y="1"/>
                      <a:pt x="8110" y="1268"/>
                      <a:pt x="5844" y="1955"/>
                    </a:cubicBezTo>
                    <a:cubicBezTo>
                      <a:pt x="3578" y="2641"/>
                      <a:pt x="1901" y="3239"/>
                      <a:pt x="1366" y="6156"/>
                    </a:cubicBezTo>
                    <a:cubicBezTo>
                      <a:pt x="830" y="9065"/>
                      <a:pt x="1" y="12910"/>
                      <a:pt x="830" y="14712"/>
                    </a:cubicBezTo>
                    <a:cubicBezTo>
                      <a:pt x="1660" y="16514"/>
                      <a:pt x="3070" y="17415"/>
                      <a:pt x="3070" y="17415"/>
                    </a:cubicBezTo>
                    <a:cubicBezTo>
                      <a:pt x="3070" y="17415"/>
                      <a:pt x="5915" y="17192"/>
                      <a:pt x="6977" y="13909"/>
                    </a:cubicBezTo>
                    <a:cubicBezTo>
                      <a:pt x="8039" y="10626"/>
                      <a:pt x="8155" y="7182"/>
                      <a:pt x="8404" y="5880"/>
                    </a:cubicBezTo>
                    <a:cubicBezTo>
                      <a:pt x="8824" y="3748"/>
                      <a:pt x="10831" y="1"/>
                      <a:pt x="10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7"/>
              <p:cNvSpPr/>
              <p:nvPr/>
            </p:nvSpPr>
            <p:spPr>
              <a:xfrm>
                <a:off x="4904625" y="2169375"/>
                <a:ext cx="155325" cy="396925"/>
              </a:xfrm>
              <a:custGeom>
                <a:avLst/>
                <a:gdLst/>
                <a:ahLst/>
                <a:cxnLst/>
                <a:rect l="l" t="t" r="r" b="b"/>
                <a:pathLst>
                  <a:path w="6213" h="15877" extrusionOk="0">
                    <a:moveTo>
                      <a:pt x="6179" y="1"/>
                    </a:moveTo>
                    <a:cubicBezTo>
                      <a:pt x="6175" y="1"/>
                      <a:pt x="6170" y="2"/>
                      <a:pt x="6165" y="6"/>
                    </a:cubicBezTo>
                    <a:cubicBezTo>
                      <a:pt x="4898" y="764"/>
                      <a:pt x="3756" y="1719"/>
                      <a:pt x="2819" y="2861"/>
                    </a:cubicBezTo>
                    <a:cubicBezTo>
                      <a:pt x="2132" y="3735"/>
                      <a:pt x="1552" y="4707"/>
                      <a:pt x="1204" y="5769"/>
                    </a:cubicBezTo>
                    <a:cubicBezTo>
                      <a:pt x="678" y="7535"/>
                      <a:pt x="455" y="9373"/>
                      <a:pt x="294" y="11202"/>
                    </a:cubicBezTo>
                    <a:cubicBezTo>
                      <a:pt x="170" y="12665"/>
                      <a:pt x="71" y="14128"/>
                      <a:pt x="9" y="15600"/>
                    </a:cubicBezTo>
                    <a:cubicBezTo>
                      <a:pt x="0" y="15742"/>
                      <a:pt x="116" y="15876"/>
                      <a:pt x="268" y="15876"/>
                    </a:cubicBezTo>
                    <a:cubicBezTo>
                      <a:pt x="273" y="15877"/>
                      <a:pt x="279" y="15877"/>
                      <a:pt x="284" y="15877"/>
                    </a:cubicBezTo>
                    <a:cubicBezTo>
                      <a:pt x="428" y="15877"/>
                      <a:pt x="544" y="15764"/>
                      <a:pt x="544" y="15618"/>
                    </a:cubicBezTo>
                    <a:cubicBezTo>
                      <a:pt x="607" y="14163"/>
                      <a:pt x="696" y="12700"/>
                      <a:pt x="812" y="11246"/>
                    </a:cubicBezTo>
                    <a:cubicBezTo>
                      <a:pt x="937" y="9792"/>
                      <a:pt x="1080" y="8347"/>
                      <a:pt x="1240" y="6893"/>
                    </a:cubicBezTo>
                    <a:cubicBezTo>
                      <a:pt x="1320" y="6170"/>
                      <a:pt x="1454" y="5465"/>
                      <a:pt x="1793" y="4814"/>
                    </a:cubicBezTo>
                    <a:cubicBezTo>
                      <a:pt x="2114" y="4172"/>
                      <a:pt x="2560" y="3592"/>
                      <a:pt x="3033" y="3039"/>
                    </a:cubicBezTo>
                    <a:cubicBezTo>
                      <a:pt x="3970" y="1942"/>
                      <a:pt x="5040" y="943"/>
                      <a:pt x="6191" y="41"/>
                    </a:cubicBezTo>
                    <a:cubicBezTo>
                      <a:pt x="6213" y="27"/>
                      <a:pt x="6200" y="1"/>
                      <a:pt x="61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7" name="Google Shape;617;p33"/>
          <p:cNvGrpSpPr/>
          <p:nvPr/>
        </p:nvGrpSpPr>
        <p:grpSpPr>
          <a:xfrm flipH="1">
            <a:off x="-352931" y="-136313"/>
            <a:ext cx="9582552" cy="5466219"/>
            <a:chOff x="-124331" y="-156769"/>
            <a:chExt cx="9582552" cy="5466219"/>
          </a:xfrm>
        </p:grpSpPr>
        <p:grpSp>
          <p:nvGrpSpPr>
            <p:cNvPr id="618" name="Google Shape;618;p33"/>
            <p:cNvGrpSpPr/>
            <p:nvPr/>
          </p:nvGrpSpPr>
          <p:grpSpPr>
            <a:xfrm>
              <a:off x="-124331" y="4254367"/>
              <a:ext cx="1035451" cy="1055083"/>
              <a:chOff x="-124331" y="4254367"/>
              <a:chExt cx="1035451" cy="1055083"/>
            </a:xfrm>
          </p:grpSpPr>
          <p:sp>
            <p:nvSpPr>
              <p:cNvPr id="619" name="Google Shape;619;p33"/>
              <p:cNvSpPr/>
              <p:nvPr/>
            </p:nvSpPr>
            <p:spPr>
              <a:xfrm rot="1570958">
                <a:off x="63688" y="4312790"/>
                <a:ext cx="343745" cy="339417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33"/>
              <p:cNvSpPr/>
              <p:nvPr/>
            </p:nvSpPr>
            <p:spPr>
              <a:xfrm rot="1570852">
                <a:off x="430641" y="4570735"/>
                <a:ext cx="429428" cy="331268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3"/>
              <p:cNvSpPr/>
              <p:nvPr/>
            </p:nvSpPr>
            <p:spPr>
              <a:xfrm rot="1570852">
                <a:off x="276038" y="4593141"/>
                <a:ext cx="344111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3"/>
              <p:cNvSpPr/>
              <p:nvPr/>
            </p:nvSpPr>
            <p:spPr>
              <a:xfrm rot="1570852">
                <a:off x="6947" y="4426934"/>
                <a:ext cx="343756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3"/>
              <p:cNvSpPr/>
              <p:nvPr/>
            </p:nvSpPr>
            <p:spPr>
              <a:xfrm>
                <a:off x="39499" y="4922111"/>
                <a:ext cx="442477" cy="221061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4" name="Google Shape;624;p33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625" name="Google Shape;625;p33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626" name="Google Shape;626;p33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627;p33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8" name="Google Shape;628;p33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629" name="Google Shape;629;p33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630;p33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Google Shape;632;p3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3" name="Google Shape;633;p34"/>
          <p:cNvGrpSpPr/>
          <p:nvPr/>
        </p:nvGrpSpPr>
        <p:grpSpPr>
          <a:xfrm rot="10800000" flipH="1"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634" name="Google Shape;634;p3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635" name="Google Shape;635;p3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36" name="Google Shape;636;p3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3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8" name="Google Shape;638;p3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9" name="Google Shape;639;p3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3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41" name="Google Shape;641;p3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42" name="Google Shape;642;p3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3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3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3" r:id="rId3"/>
    <p:sldLayoutId id="2147483658" r:id="rId4"/>
    <p:sldLayoutId id="2147483679" r:id="rId5"/>
    <p:sldLayoutId id="2147483680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6" name="Google Shape;656;p38"/>
          <p:cNvCxnSpPr/>
          <p:nvPr/>
        </p:nvCxnSpPr>
        <p:spPr>
          <a:xfrm>
            <a:off x="-89125" y="308265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Placeholder 6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r="8701"/>
          <a:stretch>
            <a:fillRect/>
          </a:stretch>
        </p:blipFill>
        <p:spPr>
          <a:xfrm>
            <a:off x="5347854" y="427785"/>
            <a:ext cx="3644155" cy="4413040"/>
          </a:xfrm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214231" y="189885"/>
            <a:ext cx="4955700" cy="475800"/>
          </a:xfrm>
        </p:spPr>
        <p:txBody>
          <a:bodyPr/>
          <a:lstStyle/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/>
              <a:t>2024-1- РС01-КА210-ВЕТ-000244168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60" y="4309118"/>
            <a:ext cx="2239494" cy="5696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63" y="80340"/>
            <a:ext cx="991928" cy="9719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46" y="80340"/>
            <a:ext cx="980949" cy="9809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66" y="4246241"/>
            <a:ext cx="3116738" cy="695383"/>
          </a:xfrm>
          <a:prstGeom prst="rect">
            <a:avLst/>
          </a:prstGeom>
        </p:spPr>
      </p:pic>
      <p:sp>
        <p:nvSpPr>
          <p:cNvPr id="26" name="Subtitle 7"/>
          <p:cNvSpPr txBox="1">
            <a:spLocks/>
          </p:cNvSpPr>
          <p:nvPr/>
        </p:nvSpPr>
        <p:spPr>
          <a:xfrm>
            <a:off x="265107" y="1671970"/>
            <a:ext cx="5927873" cy="741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algn="ctr"/>
            <a:r>
              <a:rPr lang="sr" sz="2400" b="1" dirty="0"/>
              <a:t>Улоге у току рада и управљању учионицом у учењу заснованом на пројектима (PBL)</a:t>
            </a:r>
            <a:endParaRPr lang="en-US" sz="36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1065476" y="1157372"/>
            <a:ext cx="7704000" cy="3141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endParaRPr lang="ru-RU" sz="2000" dirty="0"/>
          </a:p>
          <a:p>
            <a:pPr marL="596900" indent="-457200">
              <a:buAutoNum type="arabicPeriod"/>
            </a:pPr>
            <a:r>
              <a:rPr lang="sr" sz="2000" dirty="0"/>
              <a:t>Вођа</a:t>
            </a:r>
          </a:p>
          <a:p>
            <a:pPr marL="596900" indent="-457200">
              <a:buAutoNum type="arabicPeriod"/>
            </a:pPr>
            <a:r>
              <a:rPr lang="sr" sz="2000" dirty="0"/>
              <a:t>Истраживач</a:t>
            </a:r>
          </a:p>
          <a:p>
            <a:pPr marL="596900" indent="-457200">
              <a:buAutoNum type="arabicPeriod"/>
            </a:pPr>
            <a:r>
              <a:rPr lang="sr" sz="2000" dirty="0"/>
              <a:t>Записничар</a:t>
            </a:r>
          </a:p>
          <a:p>
            <a:pPr marL="596900" indent="-457200">
              <a:buAutoNum type="arabicPeriod"/>
            </a:pPr>
            <a:r>
              <a:rPr lang="sr" sz="2000" dirty="0"/>
              <a:t>Презентатор</a:t>
            </a:r>
          </a:p>
          <a:p>
            <a:pPr marL="596900" indent="-457200">
              <a:buAutoNum type="arabicPeriod"/>
            </a:pPr>
            <a:endParaRPr lang="ru-RU" sz="2000" dirty="0"/>
          </a:p>
          <a:p>
            <a:pPr marL="596900" indent="-457200">
              <a:buAutoNum type="arabicPeriod"/>
            </a:pPr>
            <a:endParaRPr lang="ru-RU" sz="2000" dirty="0"/>
          </a:p>
          <a:p>
            <a:pPr marL="139700" indent="0">
              <a:buNone/>
            </a:pPr>
            <a:r>
              <a:rPr lang="sr" dirty="0"/>
              <a:t>(УЛОГЕ У ТИМУ ПРЕМА БЕЛБИНУ: </a:t>
            </a:r>
            <a:r>
              <a:rPr lang="sr" sz="1600" i="1" dirty="0"/>
              <a:t>Расадник, Истраживач ресурса, Координатор, Дизајнер, Супервизор-евалуатор, Тимски радник, Имплементатор, Завршитељ, Специјалиста.)</a:t>
            </a:r>
            <a:endParaRPr lang="en-US" sz="1600" i="1" dirty="0"/>
          </a:p>
          <a:p>
            <a:pPr marL="139700" indent="0">
              <a:buNone/>
            </a:pPr>
            <a:endParaRPr lang="ru-RU" sz="2000" dirty="0"/>
          </a:p>
        </p:txBody>
      </p:sp>
      <p:sp>
        <p:nvSpPr>
          <p:cNvPr id="2" name="Rectangle 1"/>
          <p:cNvSpPr/>
          <p:nvPr/>
        </p:nvSpPr>
        <p:spPr>
          <a:xfrm>
            <a:off x="1293039" y="397763"/>
            <a:ext cx="4352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Улоге у тиму (пример)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9854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1704140"/>
            <a:ext cx="7704000" cy="258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000" dirty="0"/>
              <a:t>Учење засновано на пројектима (ПУБ) може трајати:</a:t>
            </a:r>
          </a:p>
          <a:p>
            <a:pPr marL="139700" indent="0">
              <a:buNone/>
            </a:pPr>
            <a:endParaRPr lang="ru-RU" sz="2000" dirty="0"/>
          </a:p>
          <a:p>
            <a:pPr marL="596900" indent="-457200">
              <a:buFont typeface="+mj-lt"/>
              <a:buAutoNum type="arabicPeriod"/>
            </a:pPr>
            <a:r>
              <a:rPr lang="sr" sz="2000" dirty="0"/>
              <a:t>Кратки пројекти: 1–2 недеље (једноставна питања)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dirty="0"/>
              <a:t>Средњи пројекти: 1 месец (једна наставна тема)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dirty="0"/>
              <a:t>Дугорочни пројекти: 1 семестар (интердисциплинарне теме)</a:t>
            </a:r>
          </a:p>
          <a:p>
            <a:pPr marL="596900" indent="-457200">
              <a:buFont typeface="+mj-lt"/>
              <a:buAutoNum type="arabicPeriod"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👉 Важно је унапред испланирати кораке.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Временска линија учења заснованог на пројектима ( PBL 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5193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1704140"/>
            <a:ext cx="7704000" cy="258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000" dirty="0"/>
              <a:t>Организација времена</a:t>
            </a:r>
          </a:p>
          <a:p>
            <a:r>
              <a:rPr lang="sr" sz="2000" dirty="0"/>
              <a:t>Планирање у фазама</a:t>
            </a:r>
          </a:p>
          <a:p>
            <a:r>
              <a:rPr lang="sr" sz="2000" dirty="0">
                <a:solidFill>
                  <a:schemeClr val="tx1"/>
                </a:solidFill>
              </a:rPr>
              <a:t>Слободно време за неочекиване ситуације</a:t>
            </a:r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Зашто је време важно?</a:t>
            </a:r>
          </a:p>
          <a:p>
            <a:r>
              <a:rPr lang="sr" sz="2000" dirty="0"/>
              <a:t>Студенти уче да управљају роковима</a:t>
            </a:r>
          </a:p>
          <a:p>
            <a:r>
              <a:rPr lang="sr" sz="2000" dirty="0"/>
              <a:t>Наставник прати процес, не само резултат.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Временска линија учења заснованог на пројектима ( PBL 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371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23018" y="1461685"/>
            <a:ext cx="7704000" cy="258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000" dirty="0"/>
              <a:t>Јасно дефинисање улога у групи (вођа, истраживач, записничар, презентер).</a:t>
            </a:r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Постављање правила комуникације.</a:t>
            </a:r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Наставник треба да прати да ли су сви активни.</a:t>
            </a:r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Коришћење вршњачке процене (ученици процењују једни друге).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Управљање групном динамиком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8382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50727" y="1683358"/>
            <a:ext cx="7704000" cy="258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000" dirty="0"/>
              <a:t>Осмишљавање успешног пројекта</a:t>
            </a:r>
          </a:p>
          <a:p>
            <a:r>
              <a:rPr lang="sr" sz="2000" dirty="0"/>
              <a:t>Структурирање проблема као могућности учења</a:t>
            </a:r>
          </a:p>
          <a:p>
            <a:r>
              <a:rPr lang="sr" sz="2000" dirty="0"/>
              <a:t>Сарадња са колегама на развоју интердисциплинарног пројекта</a:t>
            </a:r>
          </a:p>
          <a:p>
            <a:r>
              <a:rPr lang="sr" sz="2000" dirty="0"/>
              <a:t>Управљање процесом учења</a:t>
            </a:r>
          </a:p>
          <a:p>
            <a:r>
              <a:rPr lang="sr" sz="2000" dirty="0"/>
              <a:t>Интеграција технологије тамо где постоје могућности</a:t>
            </a:r>
          </a:p>
          <a:p>
            <a:r>
              <a:rPr lang="sr" sz="2000" dirty="0"/>
              <a:t>Развијање аутентичне процене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445025"/>
            <a:ext cx="7704000" cy="1063344"/>
          </a:xfrm>
        </p:spPr>
        <p:txBody>
          <a:bodyPr/>
          <a:lstStyle/>
          <a:p>
            <a:r>
              <a:rPr lang="sr" dirty="0">
                <a:solidFill>
                  <a:schemeClr val="tx1"/>
                </a:solidFill>
              </a:rPr>
              <a:t>Специфични изазови за развој успешних пројеката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515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23018" y="1461685"/>
            <a:ext cx="7704000" cy="258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000" dirty="0"/>
              <a:t>Водеће питање: „Како можемо произвести органско ђубриво од школског отпада?“</a:t>
            </a:r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Корак 1: Истражите расположиву органску материју.</a:t>
            </a:r>
          </a:p>
          <a:p>
            <a:pPr marL="139700" indent="0">
              <a:buNone/>
            </a:pPr>
            <a:r>
              <a:rPr lang="sr" sz="2000" dirty="0"/>
              <a:t>Корак 2: Дизајнирајте систем компостирања.</a:t>
            </a:r>
          </a:p>
          <a:p>
            <a:pPr marL="139700" indent="0">
              <a:buNone/>
            </a:pPr>
            <a:r>
              <a:rPr lang="sr" sz="2000" dirty="0"/>
              <a:t>Корак 3: Тестирање квалитета компоста.</a:t>
            </a:r>
          </a:p>
          <a:p>
            <a:pPr marL="139700" indent="0">
              <a:buNone/>
            </a:pPr>
            <a:r>
              <a:rPr lang="sr" sz="2000" dirty="0"/>
              <a:t>Корак 4: Презентација резултата школи.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Практични пример (пољопривреда)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0085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651165" y="723437"/>
            <a:ext cx="7855526" cy="67587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800" dirty="0"/>
              <a:t>Како изгледа учење засновано на пројектима (УЗП) у учионици (пример)?</a:t>
            </a:r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360947" y="1503218"/>
            <a:ext cx="8546798" cy="21405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  <a:buNone/>
            </a:pPr>
            <a:r>
              <a:rPr lang="sr" sz="1800" dirty="0"/>
              <a:t>Пример 1: Пројекат компостирања у средњој пољопривредној школи (Аустрија)</a:t>
            </a:r>
          </a:p>
          <a:p>
            <a:pPr marL="0" indent="0">
              <a:buSzPts val="1100"/>
              <a:buNone/>
            </a:pPr>
            <a:endParaRPr lang="ru-RU" sz="1800" dirty="0"/>
          </a:p>
          <a:p>
            <a:pPr marL="0" indent="0">
              <a:buSzPts val="1100"/>
              <a:buNone/>
            </a:pPr>
            <a:r>
              <a:rPr lang="sr" sz="1800" dirty="0"/>
              <a:t>Фаза 1 (Планирање): Наставник поставља водеће питање: „Како можемо створити систем компостирања у нашој школи како бисмо смањили отпад?“</a:t>
            </a:r>
          </a:p>
          <a:p>
            <a:pPr marL="0" indent="0">
              <a:buSzPts val="1100"/>
              <a:buNone/>
            </a:pPr>
            <a:endParaRPr lang="ru-RU" sz="1800" dirty="0"/>
          </a:p>
          <a:p>
            <a:pPr marL="0" indent="0">
              <a:buSzPts val="1100"/>
              <a:buNone/>
            </a:pPr>
            <a:r>
              <a:rPr lang="sr" sz="1800" dirty="0"/>
              <a:t>Фаза 2 (Истраживање): Ученици у групама истражују различите методе (традиционални компост, вермикомпост, индустријске методе).</a:t>
            </a:r>
          </a:p>
          <a:p>
            <a:pPr marL="0" indent="0">
              <a:buSzPts val="1100"/>
              <a:buNone/>
            </a:pPr>
            <a:endParaRPr lang="ru-RU" sz="1800" dirty="0"/>
          </a:p>
          <a:p>
            <a:pPr marL="0" indent="0">
              <a:buSzPts val="1100"/>
              <a:buNone/>
            </a:pPr>
            <a:r>
              <a:rPr lang="sr" sz="1800" dirty="0"/>
              <a:t>Фаза 3 (Имплементација): Свака група дизајнира мали прототип (кутију/контејнер за компост) и тестира га.</a:t>
            </a:r>
          </a:p>
        </p:txBody>
      </p:sp>
    </p:spTree>
    <p:extLst>
      <p:ext uri="{BB962C8B-B14F-4D97-AF65-F5344CB8AC3E}">
        <p14:creationId xmlns:p14="http://schemas.microsoft.com/office/powerpoint/2010/main" val="42034802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651165" y="723437"/>
            <a:ext cx="7855526" cy="67587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800" dirty="0"/>
              <a:t>Како изгледа учење засновано на пројектима (УЗП) у учионици (пример)?</a:t>
            </a:r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360947" y="1503218"/>
            <a:ext cx="8546798" cy="340821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  <a:buNone/>
            </a:pPr>
            <a:r>
              <a:rPr lang="sr" sz="1800" dirty="0"/>
              <a:t>Пример 1: Пројекат компостирања у средњој пољопривредној школи (Аустрија)</a:t>
            </a:r>
          </a:p>
          <a:p>
            <a:pPr marL="0" indent="0">
              <a:buSzPts val="1100"/>
              <a:buNone/>
            </a:pPr>
            <a:endParaRPr lang="ru-RU" sz="1800" dirty="0"/>
          </a:p>
          <a:p>
            <a:pPr marL="0" indent="0">
              <a:buSzPts val="1100"/>
              <a:buNone/>
            </a:pPr>
            <a:r>
              <a:rPr lang="sr" sz="1800" dirty="0"/>
              <a:t>Фаза 4 (Презентација): Ученици презентују резултате и демонстрирају како њихов компостер функционише.</a:t>
            </a:r>
          </a:p>
          <a:p>
            <a:pPr marL="0" indent="0">
              <a:buSzPts val="1100"/>
              <a:buNone/>
            </a:pPr>
            <a:endParaRPr lang="ru-RU" sz="1800" dirty="0"/>
          </a:p>
          <a:p>
            <a:pPr marL="0" indent="0">
              <a:buSzPts val="1100"/>
              <a:buNone/>
            </a:pPr>
            <a:r>
              <a:rPr lang="sr" sz="1800" dirty="0"/>
              <a:t>Фаза 5 (Рефлексија): Води се дискусија: шта је функционисало, шта би се могло побољшати.</a:t>
            </a:r>
          </a:p>
          <a:p>
            <a:pPr marL="0" indent="0">
              <a:buSzPts val="1100"/>
              <a:buNone/>
            </a:pPr>
            <a:endParaRPr lang="ru-RU" sz="1800" dirty="0"/>
          </a:p>
          <a:p>
            <a:pPr marL="0" indent="0">
              <a:buSzPts val="1100"/>
              <a:buNone/>
            </a:pPr>
            <a:r>
              <a:rPr lang="sr" sz="1800" dirty="0"/>
              <a:t>У учионици то изгледа овако: групе ученика око столова, постери на зиду са идејама, наставник кружи, поставља питања, не диктира.</a:t>
            </a:r>
          </a:p>
          <a:p>
            <a:pPr marL="0" indent="0">
              <a:buSzPts val="1100"/>
              <a:buNone/>
            </a:pPr>
            <a:endParaRPr lang="ru-RU" sz="1800" dirty="0"/>
          </a:p>
          <a:p>
            <a:pPr marL="0" indent="0">
              <a:buSzPts val="1100"/>
              <a:buNone/>
            </a:pPr>
            <a:r>
              <a:rPr lang="sr" sz="1800" dirty="0"/>
              <a:t>На крају — мала изложба компостера.</a:t>
            </a:r>
          </a:p>
        </p:txBody>
      </p:sp>
    </p:spTree>
    <p:extLst>
      <p:ext uri="{BB962C8B-B14F-4D97-AF65-F5344CB8AC3E}">
        <p14:creationId xmlns:p14="http://schemas.microsoft.com/office/powerpoint/2010/main" val="23384196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810082" y="161835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sr" dirty="0"/>
              <a:t>Да ли имате искуства са додељивањем улога студентима?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491154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810082" y="161835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sr" dirty="0"/>
              <a:t>Где се најчешће сусрећете са изазовима у управљању групама?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57177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Дефинисање изазова/питања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Истраживање и планирање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Развој и сарадња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Производ / решење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Презентација и рефлексија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Ток рада учења заснованог на пројектима (PBL) (5 фаза)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810082" y="161835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sr" dirty="0"/>
              <a:t>Колико би реално било потребно времена за имплементацију пројекта учења у вашем окружењу?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681685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1632633" y="281537"/>
            <a:ext cx="5142239" cy="110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800" dirty="0"/>
              <a:t>Групни рад (10 мин.)</a:t>
            </a:r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593938" y="1507145"/>
            <a:ext cx="7871189" cy="19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  <a:buNone/>
            </a:pPr>
            <a:r>
              <a:rPr lang="sr" sz="2000" dirty="0"/>
              <a:t>У групи запишите једну улогу наставника и једну улогу ученика коју сматрате најважнијом.</a:t>
            </a:r>
          </a:p>
          <a:p>
            <a:pPr marL="0" indent="0">
              <a:buSzPts val="1100"/>
              <a:buNone/>
            </a:pPr>
            <a:endParaRPr lang="ru-RU" sz="2000" dirty="0"/>
          </a:p>
          <a:p>
            <a:pPr marL="0" indent="0">
              <a:buSzPts val="1100"/>
              <a:buNone/>
            </a:pPr>
            <a:endParaRPr lang="ru-RU" sz="2000" dirty="0"/>
          </a:p>
          <a:p>
            <a:pPr marL="0" indent="0">
              <a:buSzPts val="1100"/>
              <a:buNone/>
            </a:pPr>
            <a:r>
              <a:rPr lang="sr" sz="2000" dirty="0"/>
              <a:t>Хајде да направимо заједнички списак најважнијих улога.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sr" sz="2000" b="1" dirty="0"/>
              <a:t>Сугестивно питање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Постављање контекста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Фаза 1: Дефинисање изазова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332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Прикупљање информација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Развијање идеја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Фаза 2: Истраживање и планирање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580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sr" sz="2000" b="1" dirty="0"/>
              <a:t>Тимски рад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Решења за тестирање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Фаза 3: Развој и сарадња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875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89272" y="1946594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sr" sz="2000" b="1" dirty="0"/>
              <a:t>Физички производ, прототип или план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Документовање резултата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Фаза 4: Производ / решење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891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89272" y="1946594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sr" sz="2000" b="1" dirty="0"/>
              <a:t>Јавна презентација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Размена искустава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Фаза 5: Презентација и рефлексија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882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13073" y="1690238"/>
            <a:ext cx="7704000" cy="3453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endParaRPr lang="ru-RU" sz="2000" dirty="0"/>
          </a:p>
          <a:p>
            <a:pPr marL="596900" indent="-457200">
              <a:buAutoNum type="arabicPeriod"/>
            </a:pPr>
            <a:r>
              <a:rPr lang="sr" sz="2000" dirty="0"/>
              <a:t>Дизајнер задатака и контекста.</a:t>
            </a:r>
          </a:p>
          <a:p>
            <a:pPr marL="596900" indent="-457200">
              <a:buAutoNum type="arabicPeriod"/>
            </a:pPr>
            <a:r>
              <a:rPr lang="sr" sz="2000" dirty="0"/>
              <a:t>Подржавалац и ментор, а не „предавач“.</a:t>
            </a:r>
          </a:p>
          <a:p>
            <a:pPr marL="596900" indent="-457200">
              <a:buAutoNum type="arabicPeriod"/>
            </a:pPr>
            <a:r>
              <a:rPr lang="sr" sz="2000" dirty="0"/>
              <a:t>Прати и усмерава, али не пружа готова решења.</a:t>
            </a:r>
          </a:p>
          <a:p>
            <a:pPr marL="596900" indent="-457200">
              <a:buAutoNum type="arabicPeriod"/>
            </a:pPr>
            <a:r>
              <a:rPr lang="sr" sz="2000" dirty="0"/>
              <a:t>Процењује процес + производ.</a:t>
            </a:r>
          </a:p>
        </p:txBody>
      </p:sp>
      <p:sp>
        <p:nvSpPr>
          <p:cNvPr id="2" name="Rectangle 1"/>
          <p:cNvSpPr/>
          <p:nvPr/>
        </p:nvSpPr>
        <p:spPr>
          <a:xfrm>
            <a:off x="1285224" y="679117"/>
            <a:ext cx="69060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Улога наставника (модератора)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45997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33855" y="1343875"/>
            <a:ext cx="7704000" cy="1233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endParaRPr lang="ru-RU" sz="2000" dirty="0"/>
          </a:p>
          <a:p>
            <a:pPr marL="596900" indent="-457200">
              <a:buAutoNum type="arabicPeriod"/>
            </a:pPr>
            <a:r>
              <a:rPr lang="sr" sz="2000" dirty="0"/>
              <a:t>Активни учесници</a:t>
            </a:r>
          </a:p>
          <a:p>
            <a:pPr marL="596900" indent="-457200">
              <a:buAutoNum type="arabicPeriod"/>
            </a:pPr>
            <a:r>
              <a:rPr lang="sr" sz="2000" dirty="0"/>
              <a:t>Истраживачи и ствараоци</a:t>
            </a:r>
          </a:p>
        </p:txBody>
      </p:sp>
      <p:sp>
        <p:nvSpPr>
          <p:cNvPr id="2" name="Rectangle 1"/>
          <p:cNvSpPr/>
          <p:nvPr/>
        </p:nvSpPr>
        <p:spPr>
          <a:xfrm>
            <a:off x="1285224" y="679117"/>
            <a:ext cx="38266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Улога ученика</a:t>
            </a:r>
            <a:endParaRPr lang="ru-RU" sz="2000" dirty="0"/>
          </a:p>
        </p:txBody>
      </p:sp>
      <p:sp>
        <p:nvSpPr>
          <p:cNvPr id="4" name="Rectangle 3"/>
          <p:cNvSpPr/>
          <p:nvPr/>
        </p:nvSpPr>
        <p:spPr>
          <a:xfrm>
            <a:off x="893617" y="2718484"/>
            <a:ext cx="52162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" sz="1800" dirty="0"/>
              <a:t>Кључни задаци:</a:t>
            </a:r>
          </a:p>
          <a:p>
            <a:endParaRPr lang="ru-RU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Раде у тимовима.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Они сами додељују улоге.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Презентација резултата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257567495"/>
      </p:ext>
    </p:extLst>
  </p:cSld>
  <p:clrMapOvr>
    <a:masterClrMapping/>
  </p:clrMapOvr>
</p:sld>
</file>

<file path=ppt/theme/theme1.xml><?xml version="1.0" encoding="utf-8"?>
<a:theme xmlns:a="http://schemas.openxmlformats.org/drawingml/2006/main" name="Soil Management and Conservation by Slidesgo">
  <a:themeElements>
    <a:clrScheme name="Simple Light">
      <a:dk1>
        <a:srgbClr val="000000"/>
      </a:dk1>
      <a:lt1>
        <a:srgbClr val="F8F8F8"/>
      </a:lt1>
      <a:dk2>
        <a:srgbClr val="C2DDC8"/>
      </a:dk2>
      <a:lt2>
        <a:srgbClr val="7BBB91"/>
      </a:lt2>
      <a:accent1>
        <a:srgbClr val="22816F"/>
      </a:accent1>
      <a:accent2>
        <a:srgbClr val="69330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</TotalTime>
  <Words>681</Words>
  <Application>Microsoft Office PowerPoint</Application>
  <PresentationFormat>On-screen Show (16:9)</PresentationFormat>
  <Paragraphs>114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Nunito Light</vt:lpstr>
      <vt:lpstr>Sora</vt:lpstr>
      <vt:lpstr>Cabin</vt:lpstr>
      <vt:lpstr>Soil Management and Conservation by Slidesgo</vt:lpstr>
      <vt:lpstr>PowerPoint Presentation</vt:lpstr>
      <vt:lpstr>Ток рада учења заснованог на пројектима (PBL) (5 фаза)</vt:lpstr>
      <vt:lpstr>Фаза 1: Дефинисање изазова</vt:lpstr>
      <vt:lpstr>Фаза 2: Истраживање и планирање</vt:lpstr>
      <vt:lpstr>Фаза 3: Развој и сарадња</vt:lpstr>
      <vt:lpstr>Фаза 4: Производ / решење</vt:lpstr>
      <vt:lpstr>Фаза 5: Презентација и рефлексија</vt:lpstr>
      <vt:lpstr>PowerPoint Presentation</vt:lpstr>
      <vt:lpstr>PowerPoint Presentation</vt:lpstr>
      <vt:lpstr>PowerPoint Presentation</vt:lpstr>
      <vt:lpstr>Временска линија учења заснованог на пројектима ( PBL )</vt:lpstr>
      <vt:lpstr>Временска линија учења заснованог на пројектима ( PBL )</vt:lpstr>
      <vt:lpstr>Управљање групном динамиком</vt:lpstr>
      <vt:lpstr>Специфични изазови за развој успешних пројеката</vt:lpstr>
      <vt:lpstr>Практични пример (пољопривреда)</vt:lpstr>
      <vt:lpstr>Како изгледа учење засновано на пројектима (УЗП) у учионици (пример)?</vt:lpstr>
      <vt:lpstr>Како изгледа учење засновано на пројектима (УЗП) у учионици (пример)?</vt:lpstr>
      <vt:lpstr>Да ли имате искуства са додељивањем улога студентима?</vt:lpstr>
      <vt:lpstr>Где се најчешће сусрећете са изазовима у управљању групама?</vt:lpstr>
      <vt:lpstr>Колико би реално било потребно времена за имплементацију пројекта учења у вашем окружењу?</vt:lpstr>
      <vt:lpstr>Групни рад (10 мин.)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AgriTech Solutions: Иновативно СОО за одржливо земјоделство</dc:title>
  <dc:creator>SMK</dc:creator>
  <cp:lastModifiedBy>Branko Aleksovski</cp:lastModifiedBy>
  <cp:revision>40</cp:revision>
  <dcterms:modified xsi:type="dcterms:W3CDTF">2025-09-28T20:56:27Z</dcterms:modified>
</cp:coreProperties>
</file>