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31"/>
  </p:notesMasterIdLst>
  <p:sldIdLst>
    <p:sldId id="256" r:id="rId2"/>
    <p:sldId id="257" r:id="rId3"/>
    <p:sldId id="339" r:id="rId4"/>
    <p:sldId id="340" r:id="rId5"/>
    <p:sldId id="341" r:id="rId6"/>
    <p:sldId id="342" r:id="rId7"/>
    <p:sldId id="343" r:id="rId8"/>
    <p:sldId id="320" r:id="rId9"/>
    <p:sldId id="344" r:id="rId10"/>
    <p:sldId id="345" r:id="rId11"/>
    <p:sldId id="323" r:id="rId12"/>
    <p:sldId id="346" r:id="rId13"/>
    <p:sldId id="335" r:id="rId14"/>
    <p:sldId id="347" r:id="rId15"/>
    <p:sldId id="351" r:id="rId16"/>
    <p:sldId id="350" r:id="rId17"/>
    <p:sldId id="353" r:id="rId18"/>
    <p:sldId id="354" r:id="rId19"/>
    <p:sldId id="355" r:id="rId20"/>
    <p:sldId id="356" r:id="rId21"/>
    <p:sldId id="357" r:id="rId22"/>
    <p:sldId id="358" r:id="rId23"/>
    <p:sldId id="359" r:id="rId24"/>
    <p:sldId id="360" r:id="rId25"/>
    <p:sldId id="361" r:id="rId26"/>
    <p:sldId id="352" r:id="rId27"/>
    <p:sldId id="337" r:id="rId28"/>
    <p:sldId id="348" r:id="rId29"/>
    <p:sldId id="349" r:id="rId30"/>
  </p:sldIdLst>
  <p:sldSz cx="9144000" cy="5143500" type="screen16x9"/>
  <p:notesSz cx="6858000" cy="9144000"/>
  <p:embeddedFontLst>
    <p:embeddedFont>
      <p:font typeface="Cabin" panose="020B0604020202020204" charset="0"/>
      <p:regular r:id="rId32"/>
      <p:bold r:id="rId33"/>
      <p:italic r:id="rId34"/>
      <p:boldItalic r:id="rId35"/>
    </p:embeddedFont>
    <p:embeddedFont>
      <p:font typeface="Nunito Light" pitchFamily="2" charset="0"/>
      <p:regular r:id="rId36"/>
    </p:embeddedFont>
    <p:embeddedFont>
      <p:font typeface="Sora" panose="020B0604020202020204" charset="0"/>
      <p:regular r:id="rId37"/>
      <p:bold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02" autoAdjust="0"/>
  </p:normalViewPr>
  <p:slideViewPr>
    <p:cSldViewPr snapToGrid="0">
      <p:cViewPr varScale="1">
        <p:scale>
          <a:sx n="103" d="100"/>
          <a:sy n="103" d="100"/>
        </p:scale>
        <p:origin x="802" y="5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737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7893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9775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8026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41678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3550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157CC914-27FC-8988-1DBE-5A63140AF3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2304E034-EB89-58E4-6430-06C0F6A9458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750AFA97-28CB-975E-8206-9116C04F9C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251408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A06A0785-D893-3683-963C-4C5FDB9AD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B7FF03C0-61DB-85DE-2987-7474E8A9840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96DD8CB0-E73A-A6D9-4C5E-DBE4692888A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14347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B911B2EB-AF90-7FB0-E2F5-3D9EE2B6D9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8B70B61B-BB6D-F11D-F18E-EBF57AF8AB9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27C6E9C8-A9C3-563A-933C-1F72BC519D6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5559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473E99A2-DF6F-5D26-9400-93BEC393A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86FF1B44-B6C3-3B57-B4E3-13C60A2170A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CDDDCD36-A4D3-80F9-2D86-BD61188426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318814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80D9C1B3-040A-5F2E-0149-328A825D5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6A545C48-25AD-DD70-87CB-761797CA66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AA1E111D-9C17-959F-DD78-D27E8E0072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919835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741B5A37-870B-7B1F-134A-2E42702A5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267687D0-3613-B873-5F75-47145581CAD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DD57CAD0-7C85-9645-1074-90301E33AF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36238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1652E111-E095-7660-C47C-C79BAC037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B06425B0-0D02-157C-D2B5-E90089381F4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B4348A0F-BF96-B6C0-A274-5F6E88CBB8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9255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3DB860EE-7105-6947-CCA0-6674CAC61F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D577E969-523D-14FB-D57C-4BD4C9F49AD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D9235DD5-D492-A2BD-80AC-8B2A04449F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573558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0605FECC-9F38-E08F-9C94-2520AAB32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33CCD793-05DA-AA8F-A29C-4F412EC6440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6D41D03D-4FF7-5113-0009-67F025A9FD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565502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20660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37505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089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3906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3371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305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98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102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061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126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Осмишљавање структуре наставног плана и програма за учење засновано на пројектима (PBL)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694730"/>
            <a:ext cx="7704000" cy="27295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Пример:</a:t>
            </a:r>
          </a:p>
          <a:p>
            <a:pPr marL="139700" indent="0">
              <a:buNone/>
            </a:pPr>
            <a:endParaRPr lang="ru-RU" sz="1000" dirty="0"/>
          </a:p>
          <a:p>
            <a:r>
              <a:rPr lang="sr" sz="2400" dirty="0"/>
              <a:t>Студенти истражују потрошњу воде</a:t>
            </a:r>
          </a:p>
          <a:p>
            <a:r>
              <a:rPr lang="sr" sz="2400" dirty="0"/>
              <a:t>Анализирајте податке</a:t>
            </a:r>
          </a:p>
          <a:p>
            <a:r>
              <a:rPr lang="sr" sz="2400" dirty="0"/>
              <a:t>Они предлажу решења</a:t>
            </a:r>
          </a:p>
          <a:p>
            <a:r>
              <a:rPr lang="sr" sz="2400" dirty="0"/>
              <a:t>Дизајнирајте прототип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D51CCE1-FEEC-7E1A-9A43-248736125B7A}"/>
              </a:ext>
            </a:extLst>
          </p:cNvPr>
          <p:cNvSpPr/>
          <p:nvPr/>
        </p:nvSpPr>
        <p:spPr>
          <a:xfrm>
            <a:off x="579648" y="436743"/>
            <a:ext cx="75523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800" b="1" dirty="0">
                <a:solidFill>
                  <a:schemeClr val="tx1"/>
                </a:solidFill>
              </a:rPr>
              <a:t>И развој наставног плана и програма за</a:t>
            </a:r>
            <a:r>
              <a:rPr lang="sr" sz="2800" dirty="0">
                <a:solidFill>
                  <a:schemeClr val="tx1"/>
                </a:solidFill>
              </a:rPr>
              <a:t> </a:t>
            </a:r>
            <a:r>
              <a:rPr lang="sr" sz="2800" b="1" dirty="0">
                <a:solidFill>
                  <a:schemeClr val="tx1"/>
                </a:solidFill>
              </a:rPr>
              <a:t>учење засновано на пројектима (PBL)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54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704140"/>
            <a:ext cx="7704000" cy="17676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pH метар, мерачи влажности</a:t>
            </a:r>
          </a:p>
          <a:p>
            <a:r>
              <a:rPr lang="sr" sz="2400" dirty="0"/>
              <a:t>QR кодови за информације</a:t>
            </a:r>
          </a:p>
          <a:p>
            <a:r>
              <a:rPr lang="sr" sz="2400" dirty="0"/>
              <a:t>Google табеле за анализу</a:t>
            </a:r>
          </a:p>
          <a:p>
            <a:r>
              <a:rPr lang="sr" sz="2400" dirty="0"/>
              <a:t>Canva за постере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6907" y="855518"/>
            <a:ext cx="7704000" cy="572700"/>
          </a:xfrm>
        </p:spPr>
        <p:txBody>
          <a:bodyPr/>
          <a:lstStyle/>
          <a:p>
            <a:r>
              <a:rPr lang="sr" dirty="0"/>
              <a:t>Ресурси и алати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67600" y="1735398"/>
            <a:ext cx="7704000" cy="22344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Формативно: дневници, самопроцена, дискусије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Сумативно: коначни производ, презентација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Оквири са јасним критеријумима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7600" y="749825"/>
            <a:ext cx="7704000" cy="572700"/>
          </a:xfrm>
        </p:spPr>
        <p:txBody>
          <a:bodyPr/>
          <a:lstStyle/>
          <a:p>
            <a:r>
              <a:rPr lang="sr" dirty="0"/>
              <a:t>Евалуација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71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23018" y="1461685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Груписање према различитим способностима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Подршка студентима са потешкоћама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Разноврсне активности (визуелне, практичне, дигиталне)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682917"/>
            <a:ext cx="7704000" cy="572700"/>
          </a:xfrm>
        </p:spPr>
        <p:txBody>
          <a:bodyPr/>
          <a:lstStyle/>
          <a:p>
            <a:r>
              <a:rPr lang="sr" dirty="0"/>
              <a:t>Мере инклузивности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38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50727" y="1683358"/>
            <a:ext cx="7704000" cy="13802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Специфично јавно добро</a:t>
            </a:r>
          </a:p>
          <a:p>
            <a:r>
              <a:rPr lang="sr" sz="2400" dirty="0"/>
              <a:t>Стечена знања и вештине</a:t>
            </a:r>
          </a:p>
          <a:p>
            <a:r>
              <a:rPr lang="sr" sz="2400" dirty="0"/>
              <a:t>Повећана мотивација ученика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876300"/>
            <a:ext cx="7704000" cy="572700"/>
          </a:xfrm>
        </p:spPr>
        <p:txBody>
          <a:bodyPr/>
          <a:lstStyle/>
          <a:p>
            <a:r>
              <a:rPr lang="sr" dirty="0"/>
              <a:t>Очекивани резултати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15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1240410" y="1745701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>
                <a:solidFill>
                  <a:schemeClr val="tx1"/>
                </a:solidFill>
              </a:rPr>
              <a:t>Предлог шаблона наставног плана и програма</a:t>
            </a:r>
            <a:r>
              <a:rPr lang="sr" sz="2400" dirty="0">
                <a:solidFill>
                  <a:schemeClr val="tx1"/>
                </a:solidFill>
              </a:rPr>
              <a:t> </a:t>
            </a:r>
            <a:r>
              <a:rPr lang="sr" sz="2400" b="1" dirty="0">
                <a:solidFill>
                  <a:schemeClr val="tx1"/>
                </a:solidFill>
              </a:rPr>
              <a:t>за учење засновано на пројектима (PBL)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2323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959107" y="15598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sz="2400" dirty="0"/>
              <a:t>Преглед шаблона наставног плана и програма</a:t>
            </a:r>
            <a:endParaRPr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9DE71E-CA66-723D-2F5A-C79F31CECE08}"/>
              </a:ext>
            </a:extLst>
          </p:cNvPr>
          <p:cNvSpPr txBox="1"/>
          <p:nvPr/>
        </p:nvSpPr>
        <p:spPr>
          <a:xfrm>
            <a:off x="644522" y="659830"/>
            <a:ext cx="8018585" cy="95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Aft>
                <a:spcPts val="600"/>
              </a:spcAft>
              <a:buNone/>
            </a:pPr>
            <a:r>
              <a:rPr lang="sr" sz="14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Шаблон наставног плана и програма за учење засновано на пројектима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  <a:p>
            <a:pPr marL="0" marR="0">
              <a:lnSpc>
                <a:spcPct val="115000"/>
              </a:lnSpc>
              <a:spcAft>
                <a:spcPts val="600"/>
              </a:spcAft>
              <a:buNone/>
            </a:pPr>
            <a:r>
              <a:rPr lang="sr" sz="14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Школа: </a:t>
            </a:r>
            <a:r>
              <a:rPr lang="sr" sz="1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________________________________________________________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  <a:p>
            <a:pPr>
              <a:buNone/>
            </a:pPr>
            <a:r>
              <a:rPr lang="sr" sz="1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Име и презиме наставника/наставнице: </a:t>
            </a:r>
            <a:r>
              <a:rPr lang="sr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__________________________________________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54C95C-930E-4479-8CFC-619C154F57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3219620"/>
              </p:ext>
            </p:extLst>
          </p:nvPr>
        </p:nvGraphicFramePr>
        <p:xfrm>
          <a:off x="488709" y="1732439"/>
          <a:ext cx="7518400" cy="3255077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4177349">
                  <a:extLst>
                    <a:ext uri="{9D8B030D-6E8A-4147-A177-3AD203B41FA5}">
                      <a16:colId xmlns:a16="http://schemas.microsoft.com/office/drawing/2014/main" val="96549351"/>
                    </a:ext>
                  </a:extLst>
                </a:gridCol>
                <a:gridCol w="3341051">
                  <a:extLst>
                    <a:ext uri="{9D8B030D-6E8A-4147-A177-3AD203B41FA5}">
                      <a16:colId xmlns:a16="http://schemas.microsoft.com/office/drawing/2014/main" val="1611932752"/>
                    </a:ext>
                  </a:extLst>
                </a:gridCol>
              </a:tblGrid>
              <a:tr h="8363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1. Тема и водеће питање пројекта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1350376302"/>
                  </a:ext>
                </a:extLst>
              </a:tr>
              <a:tr h="350157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2. Предмет (међупредметни предмети) / садржаји које је програмирала школа / ваннаставне активности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752356472"/>
                  </a:ext>
                </a:extLst>
              </a:tr>
              <a:tr h="761941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00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3. Исходи учења (ИУ):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Знање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Вештине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00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Ставови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3987194509"/>
                  </a:ext>
                </a:extLst>
              </a:tr>
              <a:tr h="8363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4. Кључне компетенције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3833495067"/>
                  </a:ext>
                </a:extLst>
              </a:tr>
              <a:tr h="8363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5. Циљна група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844362021"/>
                  </a:ext>
                </a:extLst>
              </a:tr>
              <a:tr h="172474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6. Број сати и време/период имплементације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1566911951"/>
                  </a:ext>
                </a:extLst>
              </a:tr>
              <a:tr h="261316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7. Очекивани резултати (мерљиви и видљиви, који произилазе из дефинисаних пројектних активности)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4239302790"/>
                  </a:ext>
                </a:extLst>
              </a:tr>
              <a:tr h="261316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8. Сценарио – Процес истраживања и стварања, изражен кроз активности ученика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604" marR="31604" marT="0" marB="0"/>
                </a:tc>
                <a:extLst>
                  <a:ext uri="{0D108BD9-81ED-4DB2-BD59-A6C34878D82A}">
                    <a16:rowId xmlns:a16="http://schemas.microsoft.com/office/drawing/2014/main" val="11663368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93373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1027F8FC-1569-68D5-22BC-5B77EB8F8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78443C14-5A03-4BA4-E0E3-C5B9520895E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9107" y="15598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sz="2400" dirty="0"/>
              <a:t>Преглед шаблона наставног плана и програма</a:t>
            </a:r>
            <a:endParaRPr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13454E-9942-AC19-6416-B073601400A9}"/>
              </a:ext>
            </a:extLst>
          </p:cNvPr>
          <p:cNvSpPr txBox="1"/>
          <p:nvPr/>
        </p:nvSpPr>
        <p:spPr>
          <a:xfrm>
            <a:off x="644522" y="659830"/>
            <a:ext cx="8018585" cy="95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lnSpc>
                <a:spcPct val="115000"/>
              </a:lnSpc>
              <a:spcAft>
                <a:spcPts val="600"/>
              </a:spcAft>
              <a:buNone/>
            </a:pPr>
            <a:r>
              <a:rPr lang="sr" sz="14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Шаблон наставног плана и програма за учење засновано на пројектима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  <a:p>
            <a:pPr marL="0" marR="0">
              <a:lnSpc>
                <a:spcPct val="115000"/>
              </a:lnSpc>
              <a:spcAft>
                <a:spcPts val="600"/>
              </a:spcAft>
              <a:buNone/>
            </a:pPr>
            <a:r>
              <a:rPr lang="sr" sz="14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Школа: </a:t>
            </a:r>
            <a:r>
              <a:rPr lang="sr" sz="14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________________________________________________________</a:t>
            </a:r>
            <a:endParaRPr lang="en-US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Vrinda" panose="020B0502040204020203" pitchFamily="34" charset="0"/>
            </a:endParaRPr>
          </a:p>
          <a:p>
            <a:pPr>
              <a:buNone/>
            </a:pPr>
            <a:r>
              <a:rPr lang="sr" sz="1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Име и презиме наставника/наставнице: </a:t>
            </a:r>
            <a:r>
              <a:rPr lang="sr" sz="1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Vrinda" panose="020B0502040204020203" pitchFamily="34" charset="0"/>
              </a:rPr>
              <a:t>__________________________________________</a:t>
            </a:r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3DB5004-1A22-C830-9C6A-B20A388510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070594"/>
              </p:ext>
            </p:extLst>
          </p:nvPr>
        </p:nvGraphicFramePr>
        <p:xfrm>
          <a:off x="644522" y="1811203"/>
          <a:ext cx="7608524" cy="2963708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4091029">
                  <a:extLst>
                    <a:ext uri="{9D8B030D-6E8A-4147-A177-3AD203B41FA5}">
                      <a16:colId xmlns:a16="http://schemas.microsoft.com/office/drawing/2014/main" val="96549351"/>
                    </a:ext>
                  </a:extLst>
                </a:gridCol>
                <a:gridCol w="3517495">
                  <a:extLst>
                    <a:ext uri="{9D8B030D-6E8A-4147-A177-3AD203B41FA5}">
                      <a16:colId xmlns:a16="http://schemas.microsoft.com/office/drawing/2014/main" val="1611932752"/>
                    </a:ext>
                  </a:extLst>
                </a:gridCol>
              </a:tblGrid>
              <a:tr h="8363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9. Потребни ресурси (укључујући процену трошкова, ако је потребно обезбедити финансијска средства)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b="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 </a:t>
                      </a:r>
                      <a:endParaRPr lang="en-US" sz="1200" b="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0376302"/>
                  </a:ext>
                </a:extLst>
              </a:tr>
              <a:tr h="350157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10. Методе процене: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Формативно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Сумативни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b="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 </a:t>
                      </a:r>
                      <a:endParaRPr lang="en-US" sz="1200" b="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2356472"/>
                  </a:ext>
                </a:extLst>
              </a:tr>
              <a:tr h="308136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11. Инклузивност (мере подршке):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b="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 </a:t>
                      </a:r>
                      <a:endParaRPr lang="en-US" sz="1200" b="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3247035"/>
                  </a:ext>
                </a:extLst>
              </a:tr>
              <a:tr h="354956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12. Оквир са јасним критеријумима за процену активности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b="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 </a:t>
                      </a:r>
                      <a:endParaRPr lang="en-US" sz="1200" b="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3174291"/>
                  </a:ext>
                </a:extLst>
              </a:tr>
              <a:tr h="8363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0000"/>
                        </a:buClr>
                        <a:buFont typeface="+mj-lt"/>
                        <a:buNone/>
                      </a:pPr>
                      <a:r>
                        <a:rPr lang="sr" sz="12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13. Евалуација након реализације пројекта у поређењу са датим описом система оцењивања (са доказима, обрасцем за самоевалуацију, анализом листова за евалуацију студената)</a:t>
                      </a:r>
                      <a:endParaRPr lang="en-US" sz="12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b="0" kern="1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 </a:t>
                      </a:r>
                      <a:endParaRPr lang="en-US" sz="1200" b="0" kern="100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38579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218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5056F70A-CD88-6CA7-6D8E-8E8844998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7E20C7AC-38E8-79CC-C6A3-E6DDEDCDFB6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959107" y="155983"/>
            <a:ext cx="7704000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Водич за попуњавање шаблона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50AF1DC-10CE-C074-1577-7C2A8FD6B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926233"/>
              </p:ext>
            </p:extLst>
          </p:nvPr>
        </p:nvGraphicFramePr>
        <p:xfrm>
          <a:off x="547077" y="1147308"/>
          <a:ext cx="7932616" cy="3387663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3032369">
                  <a:extLst>
                    <a:ext uri="{9D8B030D-6E8A-4147-A177-3AD203B41FA5}">
                      <a16:colId xmlns:a16="http://schemas.microsoft.com/office/drawing/2014/main" val="1721834219"/>
                    </a:ext>
                  </a:extLst>
                </a:gridCol>
                <a:gridCol w="4900247">
                  <a:extLst>
                    <a:ext uri="{9D8B030D-6E8A-4147-A177-3AD203B41FA5}">
                      <a16:colId xmlns:a16="http://schemas.microsoft.com/office/drawing/2014/main" val="3419818157"/>
                    </a:ext>
                  </a:extLst>
                </a:gridCol>
              </a:tblGrid>
              <a:tr h="17373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1. Тема и водеће питање пројекта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extLst>
                  <a:ext uri="{0D108BD9-81ED-4DB2-BD59-A6C34878D82A}">
                    <a16:rowId xmlns:a16="http://schemas.microsoft.com/office/drawing/2014/main" val="4166726090"/>
                  </a:ext>
                </a:extLst>
              </a:tr>
              <a:tr h="53169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2. Предмет (међупредметни предмети) / садржаји које је програмирала школа / ваннаставне активности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Наведите предмете, школске програме садржаја/ваншколске активности које су укључене у пројекат. Ако се ради о међупредметном приступу настави, поменути све предмете и како су међусобно повезани.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extLst>
                  <a:ext uri="{0D108BD9-81ED-4DB2-BD59-A6C34878D82A}">
                    <a16:rowId xmlns:a16="http://schemas.microsoft.com/office/drawing/2014/main" val="1207272630"/>
                  </a:ext>
                </a:extLst>
              </a:tr>
              <a:tr h="907097"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15000"/>
                        </a:lnSpc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3. Исходи учења (ИУ):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Calibri" panose="020F050202020403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Знање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Calibri" panose="020F050202020403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Вештине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Ставови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Наведите специфичне модуле, модуларне јединице и исходе учења из званичног наставног плана и програма (међупредметни предмети), школски програмирани садржај или ваннаставне активности које пројекат жели да постигне. Они треба да буду јасни, мерљиви и усклађени са предметним стандардима.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extLst>
                  <a:ext uri="{0D108BD9-81ED-4DB2-BD59-A6C34878D82A}">
                    <a16:rowId xmlns:a16="http://schemas.microsoft.com/office/drawing/2014/main" val="1449670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7229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F061147F-EBA2-23AD-9FC5-0FEA8DC3BD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50C9A60A-5E3D-7C73-1439-2BC9D6B5F4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Водич за попуњавање шаблона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0A76B70-446D-189D-3ADC-9A29C639B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917404"/>
              </p:ext>
            </p:extLst>
          </p:nvPr>
        </p:nvGraphicFramePr>
        <p:xfrm>
          <a:off x="289170" y="992553"/>
          <a:ext cx="8565659" cy="3915983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2261671">
                  <a:extLst>
                    <a:ext uri="{9D8B030D-6E8A-4147-A177-3AD203B41FA5}">
                      <a16:colId xmlns:a16="http://schemas.microsoft.com/office/drawing/2014/main" val="1721834219"/>
                    </a:ext>
                  </a:extLst>
                </a:gridCol>
                <a:gridCol w="6303988">
                  <a:extLst>
                    <a:ext uri="{9D8B030D-6E8A-4147-A177-3AD203B41FA5}">
                      <a16:colId xmlns:a16="http://schemas.microsoft.com/office/drawing/2014/main" val="3419818157"/>
                    </a:ext>
                  </a:extLst>
                </a:gridCol>
              </a:tblGrid>
              <a:tr h="1115795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4. Кључне компетенције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Идентификујте кључне компетенције које ће се развијати кроз пројекат, као што су: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Комуникација на матерњем језику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Комуникација на страном језику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Математичке компетенције и основне компетенције у области науке и технологије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Дигиталне компетенције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Учење како да се учи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Социјалне/друштвене и грађанске компетенције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Осећај за иницијативу и предузетништво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1834" marR="31834" marT="0" marB="0"/>
                </a:tc>
                <a:extLst>
                  <a:ext uri="{0D108BD9-81ED-4DB2-BD59-A6C34878D82A}">
                    <a16:rowId xmlns:a16="http://schemas.microsoft.com/office/drawing/2014/main" val="1860373875"/>
                  </a:ext>
                </a:extLst>
              </a:tr>
              <a:tr h="44220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5. Циљна група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Дефинишите групу ученика који ће учествовати у реализацији пројектних активности, укључујући разреде и све специфичне карактеристике (нпр. старост, претходно знање, посебне потребе).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extLst>
                  <a:ext uri="{0D108BD9-81ED-4DB2-BD59-A6C34878D82A}">
                    <a16:rowId xmlns:a16="http://schemas.microsoft.com/office/drawing/2014/main" val="3453403567"/>
                  </a:ext>
                </a:extLst>
              </a:tr>
              <a:tr h="44220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6. Број сати и време/период имплементације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Наведите укупан број сати потребних за завршетак пројекта и временски период у коме ће се активности спроводити (на пример, једна недеља, током друге половине семестра).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31834" marR="31834" marT="0" marB="0"/>
                </a:tc>
                <a:extLst>
                  <a:ext uri="{0D108BD9-81ED-4DB2-BD59-A6C34878D82A}">
                    <a16:rowId xmlns:a16="http://schemas.microsoft.com/office/drawing/2014/main" val="2637310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9018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b="1" dirty="0"/>
              <a:t>Пружа структуру и јасноћу</a:t>
            </a:r>
          </a:p>
          <a:p>
            <a:r>
              <a:rPr lang="sr" sz="2000" b="1" dirty="0"/>
              <a:t>Повезује пројекат са наставним планом и програмом</a:t>
            </a:r>
          </a:p>
          <a:p>
            <a:r>
              <a:rPr lang="sr" sz="2000" b="1" dirty="0"/>
              <a:t>Дефинише очекиване резултате и компетенције</a:t>
            </a:r>
          </a:p>
          <a:p>
            <a:r>
              <a:rPr lang="sr" sz="2000" b="1" dirty="0"/>
              <a:t>Помаже у процени и рефлексији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Зашто наставни план и програм за учење засновано на пројектима (PBL)?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09B11589-02E7-B31B-C906-264A57DC5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15EB62B6-E99E-2431-C8A2-F14E7A034DC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Водич за попуњавање шаблона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47CCD01-73AC-D330-27EC-AE8146026E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105069"/>
              </p:ext>
            </p:extLst>
          </p:nvPr>
        </p:nvGraphicFramePr>
        <p:xfrm>
          <a:off x="437662" y="981774"/>
          <a:ext cx="8307753" cy="4123501"/>
        </p:xfrm>
        <a:graphic>
          <a:graphicData uri="http://schemas.openxmlformats.org/drawingml/2006/table">
            <a:tbl>
              <a:tblPr firstRow="1" firstCol="1" bandRow="1"/>
              <a:tblGrid>
                <a:gridCol w="3445229">
                  <a:extLst>
                    <a:ext uri="{9D8B030D-6E8A-4147-A177-3AD203B41FA5}">
                      <a16:colId xmlns:a16="http://schemas.microsoft.com/office/drawing/2014/main" val="190100710"/>
                    </a:ext>
                  </a:extLst>
                </a:gridCol>
                <a:gridCol w="4862524">
                  <a:extLst>
                    <a:ext uri="{9D8B030D-6E8A-4147-A177-3AD203B41FA5}">
                      <a16:colId xmlns:a16="http://schemas.microsoft.com/office/drawing/2014/main" val="3439342054"/>
                    </a:ext>
                  </a:extLst>
                </a:gridCol>
              </a:tblGrid>
              <a:tr h="1038980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6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8. Сценарио – Процес истраживања и стварања, изражен кроз активности ученика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53246" marR="53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Припремите корак-по-корак опис активности истраживачког и стваралачког процеса. Понудите детаље о томе како ће се истраживање спроводити, фокусирајући се на ангажовање и интеракцију студената. Укључите разне наставне стратегије као што су групни рад, практичне активности, дискусије и индивидуални задаци.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53246" marR="53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0977966"/>
                  </a:ext>
                </a:extLst>
              </a:tr>
              <a:tr h="739621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9. Потребни ресурси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  <a:p>
                      <a:pPr marL="22860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(укључујући процену трошкова, ако је потребно обезбедити финансијска средства)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53246" marR="53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Детаљно испланирајте потребне физичке ресурсе, као што су рачунари, пројектори, материјали за анализу или научна опрема. Укључите процену трошкова ако је потребно додатно финансирање.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53246" marR="53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3327355"/>
                  </a:ext>
                </a:extLst>
              </a:tr>
              <a:tr h="1637698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10. Методе процене: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  <a:p>
                      <a:pPr marL="342900" marR="0" lvl="0" indent="-115888">
                        <a:lnSpc>
                          <a:spcPct val="115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Формативно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115888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4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Сумативни</a:t>
                      </a:r>
                      <a:endParaRPr lang="en-US" sz="14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3246" marR="53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Опишите методе </a:t>
                      </a:r>
                      <a:r>
                        <a:rPr lang="sr" sz="13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формативне </a:t>
                      </a: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процене које ћете користити за праћење напретка ученика током свих активности пројекта. То може да укључује посматрања, сесије повратних информација, самопроцену, вршњачку процену, квизове итд. Такође треба описати </a:t>
                      </a:r>
                      <a:r>
                        <a:rPr lang="sr" sz="1300" kern="1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сумативну </a:t>
                      </a: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Vrinda" panose="020B0502040204020203" pitchFamily="34" charset="0"/>
                        </a:rPr>
                        <a:t>процену како би се мерила и бележила постигнућа и пружила коначна процена учења, која ће послужити као основа за прелазак на следећи ниво 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53246" marR="532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4450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14031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3DF1620A-A2E3-FA2C-20BE-578EF39675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F369A9D6-628E-D5A7-450B-FA6FAFA7599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Водич за попуњавање шаблона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CB34D5-9A55-A7BA-186C-FF7E991EA9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729531"/>
              </p:ext>
            </p:extLst>
          </p:nvPr>
        </p:nvGraphicFramePr>
        <p:xfrm>
          <a:off x="320430" y="1000792"/>
          <a:ext cx="8557847" cy="3895790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2860432">
                  <a:extLst>
                    <a:ext uri="{9D8B030D-6E8A-4147-A177-3AD203B41FA5}">
                      <a16:colId xmlns:a16="http://schemas.microsoft.com/office/drawing/2014/main" val="1346018281"/>
                    </a:ext>
                  </a:extLst>
                </a:gridCol>
                <a:gridCol w="5697415">
                  <a:extLst>
                    <a:ext uri="{9D8B030D-6E8A-4147-A177-3AD203B41FA5}">
                      <a16:colId xmlns:a16="http://schemas.microsoft.com/office/drawing/2014/main" val="445974082"/>
                    </a:ext>
                  </a:extLst>
                </a:gridCol>
              </a:tblGrid>
              <a:tr h="389952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11. Инклузивност (мере подршке): 13</a:t>
                      </a:r>
                    </a:p>
                  </a:txBody>
                  <a:tcPr marL="48956" marR="4895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Подела задатака према интересовањима и способностима; визуелна подршка за ученике са потешкоћама; подстицање свих ученика да допринесу.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8956" marR="48956" marT="0" marB="0"/>
                </a:tc>
                <a:extLst>
                  <a:ext uri="{0D108BD9-81ED-4DB2-BD59-A6C34878D82A}">
                    <a16:rowId xmlns:a16="http://schemas.microsoft.com/office/drawing/2014/main" val="2452447386"/>
                  </a:ext>
                </a:extLst>
              </a:tr>
              <a:tr h="1800127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15000"/>
                        </a:lnSpc>
                        <a:spcAft>
                          <a:spcPts val="6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12. Оквир са јасним критеријумима за процену активности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8956" marR="4895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Објасните критеријуме и индикаторе процене које ћете користити за процену успеха ученика. Ово укључује како ћете мерити учешће ученика, завршетак задатака и квалитет рада ученика, заједно са скалом оцењивања (нпр. xx% довољно, xx% добро, xx% одлично), или Одлично – 90% ученика или више је завршило све пројектне задатке, Врло добро – 75% ученика или више је завршило све пројектне задатке, Добро – 60% ученика или више је завршило све пројектне задатке, Задовољавајуће – 50% ученика или више је завршило све пројектне задатке.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8956" marR="48956" marT="0" marB="0"/>
                </a:tc>
                <a:extLst>
                  <a:ext uri="{0D108BD9-81ED-4DB2-BD59-A6C34878D82A}">
                    <a16:rowId xmlns:a16="http://schemas.microsoft.com/office/drawing/2014/main" val="2483298468"/>
                  </a:ext>
                </a:extLst>
              </a:tr>
              <a:tr h="1349867">
                <a:tc>
                  <a:txBody>
                    <a:bodyPr/>
                    <a:lstStyle/>
                    <a:p>
                      <a:pPr marL="0" marR="0" lvl="0" indent="0" algn="l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EE0000"/>
                        </a:buClr>
                        <a:buFont typeface="+mj-lt"/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13. Евалуација након реализације пројекта у поређењу са датим описом система оцењивања (са доказима, обрасцем за самоевалуацију, анализом листова за евалуацију студената)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8956" marR="4895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Опишите како ћете проценити укупни успех пројекта након његове реализације. Ово укључује прикупљање доказа као што су обрасци за самоевалуацију, повратне информације ученика, анализа завршеног рада и рефлексија о обрасцима за евалуацију. </a:t>
                      </a:r>
                      <a:r>
                        <a:rPr lang="sr" sz="1200" kern="100" dirty="0" err="1">
                          <a:solidFill>
                            <a:schemeClr val="tx1"/>
                          </a:solidFill>
                          <a:effectLst/>
                        </a:rPr>
                        <a:t>Документујте </a:t>
                      </a: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налазе како бисте информисали будуће планирање часова.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8956" marR="48956" marT="0" marB="0"/>
                </a:tc>
                <a:extLst>
                  <a:ext uri="{0D108BD9-81ED-4DB2-BD59-A6C34878D82A}">
                    <a16:rowId xmlns:a16="http://schemas.microsoft.com/office/drawing/2014/main" val="406642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81657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FC0B2573-F182-9006-E2D1-2A2988BEA6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E4397304-397A-F1DB-9589-8C483F0606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Пример завршеног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10D0E2-E8FD-C98D-35C4-94D1F55AA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255752"/>
              </p:ext>
            </p:extLst>
          </p:nvPr>
        </p:nvGraphicFramePr>
        <p:xfrm>
          <a:off x="550127" y="1089978"/>
          <a:ext cx="8115055" cy="3966338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3622312">
                  <a:extLst>
                    <a:ext uri="{9D8B030D-6E8A-4147-A177-3AD203B41FA5}">
                      <a16:colId xmlns:a16="http://schemas.microsoft.com/office/drawing/2014/main" val="725910708"/>
                    </a:ext>
                  </a:extLst>
                </a:gridCol>
                <a:gridCol w="4492743">
                  <a:extLst>
                    <a:ext uri="{9D8B030D-6E8A-4147-A177-3AD203B41FA5}">
                      <a16:colId xmlns:a16="http://schemas.microsoft.com/office/drawing/2014/main" val="4112067927"/>
                    </a:ext>
                  </a:extLst>
                </a:gridCol>
              </a:tblGrid>
              <a:tr h="1100542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1. Тема и водеће питање пројекта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6157" marR="66157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Тема пројекта: Управљање водом у пластенику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Водеће питање пројекта: Како можемо смањити потрошњу воде у нашем школском стакленику?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6157" marR="66157" marT="0" marB="0"/>
                </a:tc>
                <a:extLst>
                  <a:ext uri="{0D108BD9-81ED-4DB2-BD59-A6C34878D82A}">
                    <a16:rowId xmlns:a16="http://schemas.microsoft.com/office/drawing/2014/main" val="1049446142"/>
                  </a:ext>
                </a:extLst>
              </a:tr>
              <a:tr h="796289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2. Предмет (међупредметни предмети) / садржаји које је програмирала школа / ваннаставне активности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6157" marR="66157" marT="0" marB="0"/>
                </a:tc>
                <a:tc>
                  <a:txBody>
                    <a:bodyPr/>
                    <a:lstStyle/>
                    <a:p>
                      <a:pPr marL="111125" marR="0" lvl="0" indent="0">
                        <a:lnSpc>
                          <a:spcPct val="115000"/>
                        </a:lnSpc>
                        <a:buClr>
                          <a:srgbClr val="0070C0"/>
                        </a:buClr>
                        <a:buSzPts val="1200"/>
                        <a:buFont typeface="Times New Roman" panose="02020603050405020304" pitchFamily="18" charset="0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1. Баштованство ,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11125" marR="0" lvl="0" indent="0">
                        <a:lnSpc>
                          <a:spcPct val="115000"/>
                        </a:lnSpc>
                        <a:buClr>
                          <a:srgbClr val="0070C0"/>
                        </a:buClr>
                        <a:buSzPts val="1200"/>
                        <a:buFont typeface="Times New Roman" panose="02020603050405020304" pitchFamily="18" charset="0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2. Биологија,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11125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SzPts val="1200"/>
                        <a:buFont typeface="Times New Roman" panose="02020603050405020304" pitchFamily="18" charset="0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3. Екологија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6157" marR="66157" marT="0" marB="0"/>
                </a:tc>
                <a:extLst>
                  <a:ext uri="{0D108BD9-81ED-4DB2-BD59-A6C34878D82A}">
                    <a16:rowId xmlns:a16="http://schemas.microsoft.com/office/drawing/2014/main" val="1577401664"/>
                  </a:ext>
                </a:extLst>
              </a:tr>
              <a:tr h="1313226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3. Исходи учења (ИУ):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73088" marR="0" lvl="0" indent="-231775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Знање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73088" marR="0" lvl="0" indent="-231775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Вештине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573088" marR="0" lvl="0" indent="-231775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Ставови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6157" marR="66157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7000"/>
                        </a:lnSpc>
                        <a:buFont typeface="Calibri" panose="020F0502020204030204" pitchFamily="34" charset="0"/>
                        <a:buChar char="•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Знање: Ученици ће учити о кружењу воде, наводњавању и ефектима прекомерне потрошње.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buFont typeface="Calibri" panose="020F0502020204030204" pitchFamily="34" charset="0"/>
                        <a:buChar char="•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Вештине: Тимски рад, анализа података, коришћење дигиталних алата.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Calibri" panose="020F0502020204030204" pitchFamily="34" charset="0"/>
                        <a:buChar char="•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Ставови: Одговорност за одрживост, свест о климатским променама.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66157" marR="66157" marT="0" marB="0"/>
                </a:tc>
                <a:extLst>
                  <a:ext uri="{0D108BD9-81ED-4DB2-BD59-A6C34878D82A}">
                    <a16:rowId xmlns:a16="http://schemas.microsoft.com/office/drawing/2014/main" val="40531982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4296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2BA1AB88-CD1C-C751-EAAA-62608A0F9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1369B873-C307-F9DD-5CDB-A7A55204A60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Пример завршеног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4AF67C1-92E5-79C9-8634-49A5FB12C4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930006"/>
              </p:ext>
            </p:extLst>
          </p:nvPr>
        </p:nvGraphicFramePr>
        <p:xfrm>
          <a:off x="349405" y="909066"/>
          <a:ext cx="8315778" cy="4098863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2178205">
                  <a:extLst>
                    <a:ext uri="{9D8B030D-6E8A-4147-A177-3AD203B41FA5}">
                      <a16:colId xmlns:a16="http://schemas.microsoft.com/office/drawing/2014/main" val="3431257677"/>
                    </a:ext>
                  </a:extLst>
                </a:gridCol>
                <a:gridCol w="6137573">
                  <a:extLst>
                    <a:ext uri="{9D8B030D-6E8A-4147-A177-3AD203B41FA5}">
                      <a16:colId xmlns:a16="http://schemas.microsoft.com/office/drawing/2014/main" val="405722890"/>
                    </a:ext>
                  </a:extLst>
                </a:gridCol>
              </a:tblGrid>
              <a:tr h="1112512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4. Кључне компетенције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4299" marR="44299" marT="0" marB="0"/>
                </a:tc>
                <a:tc>
                  <a:txBody>
                    <a:bodyPr/>
                    <a:lstStyle/>
                    <a:p>
                      <a:pPr marL="342900" marR="0" lvl="0" indent="-17145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Дигитална писменост,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Критичко мишљење,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Комуникација ,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71450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Грађанска одговорност.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99" marR="44299" marT="0" marB="0"/>
                </a:tc>
                <a:extLst>
                  <a:ext uri="{0D108BD9-81ED-4DB2-BD59-A6C34878D82A}">
                    <a16:rowId xmlns:a16="http://schemas.microsoft.com/office/drawing/2014/main" val="3482993293"/>
                  </a:ext>
                </a:extLst>
              </a:tr>
              <a:tr h="630741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5. Циљна група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4299" marR="4429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Студенти треће године из сектора Пољопривреда, рибарство и ветерина, из образовних профила (квалификација) са четворогодишњим трајањем образовања.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4299" marR="44299" marT="0" marB="0"/>
                </a:tc>
                <a:extLst>
                  <a:ext uri="{0D108BD9-81ED-4DB2-BD59-A6C34878D82A}">
                    <a16:rowId xmlns:a16="http://schemas.microsoft.com/office/drawing/2014/main" val="1104694084"/>
                  </a:ext>
                </a:extLst>
              </a:tr>
              <a:tr h="2060931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6. Број сати и време/период имплементације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4299" marR="44299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Истраживање: 2 сата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Анализа: 2 сата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Решења: Пројектовање предложеног система за оптимизацију наводњавања (кап по кап, сензори) – 5 сати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Презентација: Израда постера у Canva програму и јавна презентација школској заједници – 3 сата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400" kern="100" dirty="0">
                          <a:solidFill>
                            <a:schemeClr val="tx1"/>
                          </a:solidFill>
                          <a:effectLst/>
                        </a:rPr>
                        <a:t>Време реализације: почетак другог семестра академске године</a:t>
                      </a:r>
                      <a:endParaRPr lang="en-US" sz="14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4299" marR="44299" marT="0" marB="0"/>
                </a:tc>
                <a:extLst>
                  <a:ext uri="{0D108BD9-81ED-4DB2-BD59-A6C34878D82A}">
                    <a16:rowId xmlns:a16="http://schemas.microsoft.com/office/drawing/2014/main" val="4321758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382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F37B505D-5009-9B2E-668D-3368238F8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C4963E8B-ACD5-808D-860D-E5B97B363AA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Пример завршеног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B52EBB-693F-FCE1-3118-46E2C0FB8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771460"/>
              </p:ext>
            </p:extLst>
          </p:nvPr>
        </p:nvGraphicFramePr>
        <p:xfrm>
          <a:off x="349405" y="1011363"/>
          <a:ext cx="8445190" cy="4128517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2504696">
                  <a:extLst>
                    <a:ext uri="{9D8B030D-6E8A-4147-A177-3AD203B41FA5}">
                      <a16:colId xmlns:a16="http://schemas.microsoft.com/office/drawing/2014/main" val="1474531217"/>
                    </a:ext>
                  </a:extLst>
                </a:gridCol>
                <a:gridCol w="5940494">
                  <a:extLst>
                    <a:ext uri="{9D8B030D-6E8A-4147-A177-3AD203B41FA5}">
                      <a16:colId xmlns:a16="http://schemas.microsoft.com/office/drawing/2014/main" val="3909053671"/>
                    </a:ext>
                  </a:extLst>
                </a:gridCol>
              </a:tblGrid>
              <a:tr h="253529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7. Очекивани резултати (мерљиви и видљиви, који произилазе из дефинисаних пројектних активности)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3716" marR="43716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Извештај са препорукама и постер са предложеним решењем за ефикасно коришћење воде у пластенику.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3716" marR="43716" marT="0" marB="0"/>
                </a:tc>
                <a:extLst>
                  <a:ext uri="{0D108BD9-81ED-4DB2-BD59-A6C34878D82A}">
                    <a16:rowId xmlns:a16="http://schemas.microsoft.com/office/drawing/2014/main" val="1046982278"/>
                  </a:ext>
                </a:extLst>
              </a:tr>
              <a:tr h="1135105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8. Сценарио – Процес истраживања и стварања, изражен кроз активности ученика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3716" marR="43716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1. Истраживање: Ученици прикупљају податке о дневној потрошњи воде у пластенику.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2. Анализа: Коришћење Google табела за графички приказ података.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3. Решења: Пројектовање предложеног система за оптимизацију наводњавања (кап по кап, сензори).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4. Презентација: Креирање постера у Canva програму и прављење јавне презентације школској заједници.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3716" marR="43716" marT="0" marB="0"/>
                </a:tc>
                <a:extLst>
                  <a:ext uri="{0D108BD9-81ED-4DB2-BD59-A6C34878D82A}">
                    <a16:rowId xmlns:a16="http://schemas.microsoft.com/office/drawing/2014/main" val="3423455274"/>
                  </a:ext>
                </a:extLst>
              </a:tr>
              <a:tr h="603096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9. Потребни ресурси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(укључујући процену трошкова, ако је потребно обезбедити финансијска средства)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3716" marR="43716" marT="0" marB="0"/>
                </a:tc>
                <a:tc>
                  <a:txBody>
                    <a:bodyPr/>
                    <a:lstStyle/>
                    <a:p>
                      <a:pPr marL="342900" marR="0" lvl="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пХ метар,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Мерач влажности ,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Google табеле ,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buFont typeface="Arial" panose="020B0604020202020204" pitchFamily="34" charset="0"/>
                        <a:buChar char="-"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Канва,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300" kern="100" dirty="0">
                          <a:solidFill>
                            <a:schemeClr val="tx1"/>
                          </a:solidFill>
                          <a:effectLst/>
                        </a:rPr>
                        <a:t>Интернет ресурси.</a:t>
                      </a:r>
                      <a:endParaRPr lang="en-US" sz="13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716" marR="43716" marT="0" marB="0"/>
                </a:tc>
                <a:extLst>
                  <a:ext uri="{0D108BD9-81ED-4DB2-BD59-A6C34878D82A}">
                    <a16:rowId xmlns:a16="http://schemas.microsoft.com/office/drawing/2014/main" val="26905662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11889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EF700E02-3C41-ACE8-D551-8F4763B7A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8F80D01E-83A1-B4CC-AC74-4C45753482A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1091" y="101275"/>
            <a:ext cx="7944092" cy="7974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sr" sz="2400" dirty="0">
                <a:solidFill>
                  <a:schemeClr val="tx1"/>
                </a:solidFill>
              </a:rPr>
              <a:t>Пример завршеног наставног плана и програма учења заснованог на пројектима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230D0C-5DEB-3DE9-3D4E-D4B7CFC18D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64436"/>
              </p:ext>
            </p:extLst>
          </p:nvPr>
        </p:nvGraphicFramePr>
        <p:xfrm>
          <a:off x="330819" y="1178391"/>
          <a:ext cx="8482361" cy="3678725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3068893">
                  <a:extLst>
                    <a:ext uri="{9D8B030D-6E8A-4147-A177-3AD203B41FA5}">
                      <a16:colId xmlns:a16="http://schemas.microsoft.com/office/drawing/2014/main" val="531782157"/>
                    </a:ext>
                  </a:extLst>
                </a:gridCol>
                <a:gridCol w="5413468">
                  <a:extLst>
                    <a:ext uri="{9D8B030D-6E8A-4147-A177-3AD203B41FA5}">
                      <a16:colId xmlns:a16="http://schemas.microsoft.com/office/drawing/2014/main" val="1013742688"/>
                    </a:ext>
                  </a:extLst>
                </a:gridCol>
              </a:tblGrid>
              <a:tr h="679889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10. Методе процене: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12713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Формативно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342900" marR="0" lvl="0" indent="-112713">
                        <a:lnSpc>
                          <a:spcPct val="115000"/>
                        </a:lnSpc>
                        <a:spcAft>
                          <a:spcPts val="800"/>
                        </a:spcAft>
                        <a:buFont typeface="Arial" panose="020B0604020202020204" pitchFamily="34" charset="0"/>
                        <a:buChar char="-"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Сумативни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Формативно: Ученички дневници, самопроцена и групне дискусије.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Закључак : Завршни извештај и постер са критеријумима за креативност, практичност и применљивост.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extLst>
                  <a:ext uri="{0D108BD9-81ED-4DB2-BD59-A6C34878D82A}">
                    <a16:rowId xmlns:a16="http://schemas.microsoft.com/office/drawing/2014/main" val="239615791"/>
                  </a:ext>
                </a:extLst>
              </a:tr>
              <a:tr h="506984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11. Инклузивност (мере подршке):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Подела задатака према интересовањима и способностима; визуелна подршка за ученике са потешкоћама; подстицање свих ученика да допринесу.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extLst>
                  <a:ext uri="{0D108BD9-81ED-4DB2-BD59-A6C34878D82A}">
                    <a16:rowId xmlns:a16="http://schemas.microsoft.com/office/drawing/2014/main" val="840320173"/>
                  </a:ext>
                </a:extLst>
              </a:tr>
              <a:tr h="120792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12. Оквир са јасним критеријумима за процену активности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Одлично – 90% или више ученика је завршило све пројектне задатке.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Врло добро - 75% или више ученика је завршило све пројектне задатке.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Добро - 60% или више ученика је завршило све пројектне задатке.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Довољно - 50% или више ученика је завршило све пројектне задатке.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extLst>
                  <a:ext uri="{0D108BD9-81ED-4DB2-BD59-A6C34878D82A}">
                    <a16:rowId xmlns:a16="http://schemas.microsoft.com/office/drawing/2014/main" val="3621085683"/>
                  </a:ext>
                </a:extLst>
              </a:tr>
              <a:tr h="1021503">
                <a:tc>
                  <a:txBody>
                    <a:bodyPr/>
                    <a:lstStyle/>
                    <a:p>
                      <a:pPr marL="0" marR="0" lvl="0" indent="0">
                        <a:lnSpc>
                          <a:spcPct val="115000"/>
                        </a:lnSpc>
                        <a:spcAft>
                          <a:spcPts val="800"/>
                        </a:spcAft>
                        <a:buClr>
                          <a:srgbClr val="0070C0"/>
                        </a:buClr>
                        <a:buFont typeface="+mj-lt"/>
                        <a:buNone/>
                      </a:pPr>
                      <a:r>
                        <a:rPr lang="sr" sz="1100" kern="100" dirty="0">
                          <a:solidFill>
                            <a:schemeClr val="tx1"/>
                          </a:solidFill>
                          <a:effectLst/>
                        </a:rPr>
                        <a:t>13. Евалуација након реализације пројекта у поређењу са датим описом система оцењивања (са доказима, обрасцем за самоевалуацију, анализом листова за евалуацију студената)</a:t>
                      </a:r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Студенти ће разговарати о томе шта су научили, са којим изазовима су се сусрели и како се њихова решења могу применити у пољопривреди у стварном свету.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r" sz="1200" kern="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Vrinda" panose="020B0502040204020203" pitchFamily="34" charset="0"/>
                      </a:endParaRPr>
                    </a:p>
                  </a:txBody>
                  <a:tcPr marL="41944" marR="41944" marT="0" marB="0"/>
                </a:tc>
                <a:extLst>
                  <a:ext uri="{0D108BD9-81ED-4DB2-BD59-A6C34878D82A}">
                    <a16:rowId xmlns:a16="http://schemas.microsoft.com/office/drawing/2014/main" val="33211342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2818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09959" y="28598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Упутства за групни рад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341972" y="858681"/>
            <a:ext cx="8371988" cy="399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200" dirty="0"/>
              <a:t>Подељени у групе, сваки тим ће добити копију шаблона.</a:t>
            </a:r>
          </a:p>
          <a:p>
            <a:pPr marL="139700" indent="0">
              <a:buNone/>
            </a:pPr>
            <a:r>
              <a:rPr lang="sr" sz="2200" dirty="0"/>
              <a:t>Ваш задатак је:</a:t>
            </a:r>
          </a:p>
          <a:p>
            <a:pPr marL="139700" indent="0">
              <a:buNone/>
            </a:pPr>
            <a:r>
              <a:rPr lang="sr" sz="2200" dirty="0"/>
              <a:t>Изаберите тему из пољопривреде.</a:t>
            </a:r>
          </a:p>
          <a:p>
            <a:pPr marL="139700" indent="0">
              <a:buNone/>
            </a:pPr>
            <a:r>
              <a:rPr lang="sr" sz="2200" dirty="0"/>
              <a:t>Да изаберете водеће питање из претходног дана.</a:t>
            </a:r>
          </a:p>
          <a:p>
            <a:pPr marL="139700" indent="0">
              <a:buNone/>
            </a:pPr>
            <a:r>
              <a:rPr lang="sr" sz="2200" dirty="0"/>
              <a:t>Попуните </a:t>
            </a:r>
            <a:r>
              <a:rPr lang="sr" sz="2200" b="1" dirty="0"/>
              <a:t>кључне делове формулара </a:t>
            </a:r>
            <a:r>
              <a:rPr lang="sr" sz="2200" dirty="0"/>
              <a:t>: </a:t>
            </a:r>
            <a:r>
              <a:rPr lang="sr" sz="2200" kern="100" dirty="0">
                <a:solidFill>
                  <a:schemeClr val="tx1"/>
                </a:solidFill>
              </a:rPr>
              <a:t>тему пројекта и водеће питање, предмет, исходе учења, кључне компетенције, циљну групу, број сати и време/период имплементације, очекиване резултате, сценарио и потребне ресурсе.</a:t>
            </a:r>
            <a:endParaRPr lang="ru-RU" sz="2200" strike="sngStrike" dirty="0">
              <a:solidFill>
                <a:schemeClr val="tx1"/>
              </a:solidFill>
            </a:endParaRPr>
          </a:p>
          <a:p>
            <a:pPr marL="139700" indent="0">
              <a:buNone/>
            </a:pPr>
            <a:r>
              <a:rPr lang="sr" sz="2200" dirty="0"/>
              <a:t>"Припремите кратку презентацију о свом плану."</a:t>
            </a:r>
          </a:p>
        </p:txBody>
      </p:sp>
    </p:spTree>
    <p:extLst>
      <p:ext uri="{BB962C8B-B14F-4D97-AF65-F5344CB8AC3E}">
        <p14:creationId xmlns:p14="http://schemas.microsoft.com/office/powerpoint/2010/main" val="28516716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78464" y="25013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Шта ћемо вежбати?</a:t>
            </a:r>
            <a:endParaRPr dirty="0"/>
          </a:p>
        </p:txBody>
      </p:sp>
      <p:sp>
        <p:nvSpPr>
          <p:cNvPr id="2" name="Rectangle 1"/>
          <p:cNvSpPr/>
          <p:nvPr/>
        </p:nvSpPr>
        <p:spPr>
          <a:xfrm>
            <a:off x="678464" y="822830"/>
            <a:ext cx="7863370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000" kern="100" dirty="0">
                <a:solidFill>
                  <a:schemeClr val="tx1"/>
                </a:solidFill>
              </a:rPr>
              <a:t>Попуњавање првих девет делова формулара:</a:t>
            </a:r>
          </a:p>
          <a:p>
            <a:pPr marL="139700" indent="0">
              <a:buNone/>
            </a:pPr>
            <a:endParaRPr lang="mk-MK" sz="1000" kern="100" dirty="0">
              <a:solidFill>
                <a:schemeClr val="tx1"/>
              </a:solidFill>
            </a:endParaRP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Тема и водеће питање пројекта,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Предмет,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Исходи учења,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Кључне компетенције,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Циљна група,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Број сати и време/период имплементације,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Очекивани резултати,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Сценарио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kern="100" dirty="0">
                <a:solidFill>
                  <a:schemeClr val="tx1"/>
                </a:solidFill>
              </a:rPr>
              <a:t>Потребни ресурси.</a:t>
            </a:r>
            <a:endParaRPr lang="ru-RU" sz="2000" strike="sngStrike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/>
              </a:solidFill>
            </a:endParaRPr>
          </a:p>
          <a:p>
            <a:r>
              <a:rPr lang="sr" sz="2000" dirty="0">
                <a:solidFill>
                  <a:schemeClr val="tx1"/>
                </a:solidFill>
              </a:rPr>
              <a:t>Време: 30 минута рада + 5 минута презентације по групи.</a:t>
            </a:r>
          </a:p>
        </p:txBody>
      </p:sp>
    </p:spTree>
    <p:extLst>
      <p:ext uri="{BB962C8B-B14F-4D97-AF65-F5344CB8AC3E}">
        <p14:creationId xmlns:p14="http://schemas.microsoft.com/office/powerpoint/2010/main" val="34571779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78464" y="60696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Упутства за групе</a:t>
            </a:r>
            <a:endParaRPr dirty="0"/>
          </a:p>
        </p:txBody>
      </p:sp>
      <p:sp>
        <p:nvSpPr>
          <p:cNvPr id="2" name="Rectangle 1"/>
          <p:cNvSpPr/>
          <p:nvPr/>
        </p:nvSpPr>
        <p:spPr>
          <a:xfrm>
            <a:off x="949037" y="1412709"/>
            <a:ext cx="70727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2400" dirty="0"/>
              <a:t>Подељени сте у 5 група (по 2 учесника).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2400" dirty="0"/>
              <a:t>Свака група ће добити празан одломак из планова лекција .</a:t>
            </a: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2400" dirty="0"/>
              <a:t>Ваш задатак је:</a:t>
            </a:r>
            <a:endParaRPr lang="en-US" sz="24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sr" sz="2400" dirty="0"/>
              <a:t>Молимо вас да попуните одељак својим идејама везаним за пољопривреду.</a:t>
            </a:r>
            <a:endParaRPr lang="en-US" sz="24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sr" sz="2400" dirty="0"/>
              <a:t>Да бисте осмислили активности које су изводљиве у вашој школи.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079381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78464" y="60696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Након завршетка…</a:t>
            </a:r>
            <a:endParaRPr dirty="0"/>
          </a:p>
        </p:txBody>
      </p:sp>
      <p:sp>
        <p:nvSpPr>
          <p:cNvPr id="2" name="Rectangle 1"/>
          <p:cNvSpPr/>
          <p:nvPr/>
        </p:nvSpPr>
        <p:spPr>
          <a:xfrm>
            <a:off x="994091" y="1869909"/>
            <a:ext cx="707274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2400" dirty="0">
                <a:solidFill>
                  <a:schemeClr val="tx1"/>
                </a:solidFill>
              </a:rPr>
              <a:t>Свака група ће представити свој завршени део.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2400" dirty="0">
                <a:solidFill>
                  <a:schemeClr val="tx1"/>
                </a:solidFill>
              </a:rPr>
              <a:t>Разговараћемо о сличностима и разликама између група.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2400" dirty="0">
                <a:solidFill>
                  <a:schemeClr val="tx1"/>
                </a:solidFill>
              </a:rPr>
              <a:t>Направићемо заједнички списак најбољих пракси.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58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b="1" dirty="0"/>
              <a:t>Документ који описује фазе пројекта</a:t>
            </a:r>
          </a:p>
          <a:p>
            <a:r>
              <a:rPr lang="sr" sz="2000" b="1" dirty="0"/>
              <a:t>Интегрише знање предмета са вештинама 21. века</a:t>
            </a:r>
          </a:p>
          <a:p>
            <a:r>
              <a:rPr lang="sr" sz="2000" b="1" dirty="0"/>
              <a:t>Укључује: активности, ресурсе, процену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Шта је наставни план и програм за учење засновано на пројектима (PBL)?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32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b="1" dirty="0"/>
              <a:t>Централно питање/тема</a:t>
            </a:r>
          </a:p>
          <a:p>
            <a:r>
              <a:rPr lang="sr" sz="2000" b="1" dirty="0"/>
              <a:t>Реална ситуација</a:t>
            </a:r>
          </a:p>
          <a:p>
            <a:r>
              <a:rPr lang="sr" sz="2000" b="1" dirty="0"/>
              <a:t>Интердисциплинарни приступ</a:t>
            </a:r>
          </a:p>
          <a:p>
            <a:r>
              <a:rPr lang="sr" sz="2000" b="1" dirty="0"/>
              <a:t>Јавни производ</a:t>
            </a:r>
          </a:p>
          <a:p>
            <a:r>
              <a:rPr lang="sr" sz="2000" b="1" dirty="0"/>
              <a:t>Рефлексија и евалуација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Основне карактеристике плана учења заснованог на пројектима (PBL)</a:t>
            </a:r>
          </a:p>
        </p:txBody>
      </p:sp>
    </p:spTree>
    <p:extLst>
      <p:ext uri="{BB962C8B-B14F-4D97-AF65-F5344CB8AC3E}">
        <p14:creationId xmlns:p14="http://schemas.microsoft.com/office/powerpoint/2010/main" val="1139580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2006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SzPct val="101000"/>
              <a:buFont typeface="+mj-lt"/>
              <a:buAutoNum type="arabicPeriod"/>
            </a:pPr>
            <a:r>
              <a:rPr lang="sr" sz="2000" b="1" dirty="0"/>
              <a:t>Дефинисање изазова</a:t>
            </a:r>
          </a:p>
          <a:p>
            <a:pPr marL="596900" indent="-457200">
              <a:buSzPct val="101000"/>
              <a:buFont typeface="+mj-lt"/>
              <a:buAutoNum type="arabicPeriod"/>
            </a:pPr>
            <a:r>
              <a:rPr lang="sr" sz="2000" b="1" dirty="0"/>
              <a:t>Планирање активности</a:t>
            </a:r>
          </a:p>
          <a:p>
            <a:pPr marL="596900" indent="-457200">
              <a:buSzPct val="101000"/>
              <a:buFont typeface="+mj-lt"/>
              <a:buAutoNum type="arabicPeriod"/>
            </a:pPr>
            <a:r>
              <a:rPr lang="sr" sz="2000" b="1" dirty="0"/>
              <a:t>Истраживање и рад</a:t>
            </a:r>
          </a:p>
          <a:p>
            <a:pPr marL="596900" indent="-457200">
              <a:buSzPct val="101000"/>
              <a:buFont typeface="+mj-lt"/>
              <a:buAutoNum type="arabicPeriod"/>
            </a:pPr>
            <a:r>
              <a:rPr lang="sr" sz="2000" b="1" dirty="0"/>
              <a:t>Креирање производа</a:t>
            </a:r>
          </a:p>
          <a:p>
            <a:pPr marL="596900" indent="-457200">
              <a:buSzPct val="101000"/>
              <a:buFont typeface="+mj-lt"/>
              <a:buAutoNum type="arabicPeriod"/>
            </a:pPr>
            <a:r>
              <a:rPr lang="sr" sz="2000" b="1" dirty="0"/>
              <a:t>Презентација</a:t>
            </a:r>
          </a:p>
          <a:p>
            <a:pPr marL="596900" indent="-457200">
              <a:buSzPct val="101000"/>
              <a:buFont typeface="+mj-lt"/>
              <a:buAutoNum type="arabicPeriod"/>
            </a:pPr>
            <a:r>
              <a:rPr lang="sr" sz="2000" b="1" dirty="0"/>
              <a:t>Рефлексија и евалуација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Подсетник - Фазе учења заснованог на пројектима (PBL)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75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89272" y="1946594"/>
            <a:ext cx="7704000" cy="2093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SzPct val="100000"/>
              <a:buFont typeface="+mj-lt"/>
              <a:buAutoNum type="arabicPeriod"/>
            </a:pPr>
            <a:r>
              <a:rPr lang="sr" sz="2000" b="1" dirty="0"/>
              <a:t>Наслов / тема</a:t>
            </a:r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sr" sz="2000" b="1" dirty="0"/>
              <a:t>Исходи учења</a:t>
            </a:r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sr" sz="2000" b="1" dirty="0"/>
              <a:t>Кључне компетенције</a:t>
            </a:r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sr" sz="2000" b="1" dirty="0"/>
              <a:t>Активности и ресурси</a:t>
            </a:r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sr" sz="2000" b="1" dirty="0"/>
              <a:t>Производ</a:t>
            </a:r>
          </a:p>
          <a:p>
            <a:pPr marL="596900" indent="-457200">
              <a:buSzPct val="100000"/>
              <a:buFont typeface="+mj-lt"/>
              <a:buAutoNum type="arabicPeriod"/>
            </a:pPr>
            <a:r>
              <a:rPr lang="sr" sz="2000" b="1" dirty="0"/>
              <a:t>Евалуација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Структура курикулума за учење засновано на пројектима (PBL)</a:t>
            </a:r>
          </a:p>
        </p:txBody>
      </p:sp>
    </p:spTree>
    <p:extLst>
      <p:ext uri="{BB962C8B-B14F-4D97-AF65-F5344CB8AC3E}">
        <p14:creationId xmlns:p14="http://schemas.microsoft.com/office/powerpoint/2010/main" val="1210891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74526" y="1683357"/>
            <a:ext cx="7704000" cy="1922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b="1" dirty="0"/>
              <a:t>Пример:</a:t>
            </a:r>
          </a:p>
          <a:p>
            <a:pPr marL="139700" indent="0">
              <a:buNone/>
            </a:pPr>
            <a:r>
              <a:rPr lang="sr" sz="2000" b="1" dirty="0"/>
              <a:t>Тема: „Вода и пољопривреда“</a:t>
            </a:r>
          </a:p>
          <a:p>
            <a:pPr marL="139700" indent="0">
              <a:buNone/>
            </a:pPr>
            <a:endParaRPr lang="ru-RU" sz="2000" b="1" dirty="0"/>
          </a:p>
          <a:p>
            <a:pPr marL="139700" indent="0">
              <a:buNone/>
            </a:pPr>
            <a:r>
              <a:rPr lang="sr" sz="2000" b="1" dirty="0"/>
              <a:t>Водеће питање: „Како можемо смањити потрошњу воде у стакленику?“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Наслов и водеће питање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882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13073" y="1690238"/>
            <a:ext cx="7704000" cy="345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r>
              <a:rPr lang="sr" sz="2000" dirty="0"/>
              <a:t>Знање (научне чињенице, концепти)</a:t>
            </a:r>
          </a:p>
          <a:p>
            <a:r>
              <a:rPr lang="sr" sz="2000" dirty="0"/>
              <a:t>Вештине (тимски рад, критичко размишљање)</a:t>
            </a:r>
          </a:p>
          <a:p>
            <a:r>
              <a:rPr lang="sr" sz="2000" dirty="0"/>
              <a:t>Ставови (одрживост, одговорност)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4322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Исходи учења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968027"/>
            <a:ext cx="7704000" cy="2759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dirty="0">
                <a:solidFill>
                  <a:schemeClr val="tx1"/>
                </a:solidFill>
              </a:rPr>
              <a:t>Комуникација на матерњем језику</a:t>
            </a:r>
          </a:p>
          <a:p>
            <a:r>
              <a:rPr lang="sr" sz="2000" dirty="0">
                <a:solidFill>
                  <a:schemeClr val="tx1"/>
                </a:solidFill>
              </a:rPr>
              <a:t>Комуникација на страном језику</a:t>
            </a:r>
          </a:p>
          <a:p>
            <a:r>
              <a:rPr lang="sr" sz="2000" dirty="0">
                <a:solidFill>
                  <a:schemeClr val="tx1"/>
                </a:solidFill>
              </a:rPr>
              <a:t>Математичке компетенције и основне компетенције у области науке и технологије</a:t>
            </a:r>
          </a:p>
          <a:p>
            <a:r>
              <a:rPr lang="sr" sz="2000" dirty="0">
                <a:solidFill>
                  <a:schemeClr val="tx1"/>
                </a:solidFill>
              </a:rPr>
              <a:t>Дигиталне компетенције</a:t>
            </a:r>
          </a:p>
          <a:p>
            <a:r>
              <a:rPr lang="sr" sz="2000" dirty="0">
                <a:solidFill>
                  <a:schemeClr val="tx1"/>
                </a:solidFill>
              </a:rPr>
              <a:t>Учење како да се учи</a:t>
            </a:r>
          </a:p>
          <a:p>
            <a:r>
              <a:rPr lang="sr" sz="2000" dirty="0">
                <a:solidFill>
                  <a:schemeClr val="tx1"/>
                </a:solidFill>
              </a:rPr>
              <a:t>Социјалне/друштвене и грађанске компетенције</a:t>
            </a:r>
          </a:p>
          <a:p>
            <a:r>
              <a:rPr lang="sr" sz="2000" dirty="0">
                <a:solidFill>
                  <a:schemeClr val="tx1"/>
                </a:solidFill>
              </a:rPr>
              <a:t>Осећај за иницијативу и предузетништво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67993" y="350871"/>
            <a:ext cx="405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Кључне компетенције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7567495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2016</Words>
  <Application>Microsoft Office PowerPoint</Application>
  <PresentationFormat>On-screen Show (16:9)</PresentationFormat>
  <Paragraphs>253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6" baseType="lpstr">
      <vt:lpstr>Calibri</vt:lpstr>
      <vt:lpstr>Cabin</vt:lpstr>
      <vt:lpstr>Arial</vt:lpstr>
      <vt:lpstr>Nunito Light</vt:lpstr>
      <vt:lpstr>Times New Roman</vt:lpstr>
      <vt:lpstr>Sora</vt:lpstr>
      <vt:lpstr>Soil Management and Conservation by Slidesgo</vt:lpstr>
      <vt:lpstr>PowerPoint Presentation</vt:lpstr>
      <vt:lpstr>Зашто наставни план и програм за учење засновано на пројектима (PBL)?</vt:lpstr>
      <vt:lpstr>Шта је наставни план и програм за учење засновано на пројектима (PBL)?</vt:lpstr>
      <vt:lpstr>Основне карактеристике плана учења заснованог на пројектима (PBL)</vt:lpstr>
      <vt:lpstr>Подсетник - Фазе учења заснованог на пројектима (PBL)</vt:lpstr>
      <vt:lpstr>Структура курикулума за учење засновано на пројектима (PBL)</vt:lpstr>
      <vt:lpstr>Наслов и водеће питање</vt:lpstr>
      <vt:lpstr>PowerPoint Presentation</vt:lpstr>
      <vt:lpstr>PowerPoint Presentation</vt:lpstr>
      <vt:lpstr>PowerPoint Presentation</vt:lpstr>
      <vt:lpstr>Ресурси и алати</vt:lpstr>
      <vt:lpstr>Евалуација</vt:lpstr>
      <vt:lpstr>Мере инклузивности</vt:lpstr>
      <vt:lpstr>Очекивани резултати</vt:lpstr>
      <vt:lpstr>PowerPoint Presentation</vt:lpstr>
      <vt:lpstr>Преглед шаблона наставног плана и програма</vt:lpstr>
      <vt:lpstr>Преглед шаблона наставног плана и програма</vt:lpstr>
      <vt:lpstr>Водич за попуњавање шаблона наставног плана и програма учења заснованог на пројектима</vt:lpstr>
      <vt:lpstr>Водич за попуњавање шаблона наставног плана и програма учења заснованог на пројектима</vt:lpstr>
      <vt:lpstr>Водич за попуњавање шаблона наставног плана и програма учења заснованог на пројектима</vt:lpstr>
      <vt:lpstr>Водич за попуњавање шаблона наставног плана и програма учења заснованог на пројектима</vt:lpstr>
      <vt:lpstr>Пример завршеног наставног плана и програма учења заснованог на пројектима</vt:lpstr>
      <vt:lpstr>Пример завршеног наставног плана и програма учења заснованог на пројектима</vt:lpstr>
      <vt:lpstr>Пример завршеног наставног плана и програма учења заснованог на пројектима</vt:lpstr>
      <vt:lpstr>Пример завршеног наставног плана и програма учења заснованог на пројектима</vt:lpstr>
      <vt:lpstr>Упутства за групни рад</vt:lpstr>
      <vt:lpstr>Шта ћемо вежбати?</vt:lpstr>
      <vt:lpstr>Упутства за групе</vt:lpstr>
      <vt:lpstr>Након завршетка…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64</cp:revision>
  <dcterms:modified xsi:type="dcterms:W3CDTF">2025-09-28T21:00:05Z</dcterms:modified>
</cp:coreProperties>
</file>