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34"/>
  </p:notesMasterIdLst>
  <p:sldIdLst>
    <p:sldId id="256" r:id="rId2"/>
    <p:sldId id="267" r:id="rId3"/>
    <p:sldId id="257" r:id="rId4"/>
    <p:sldId id="259" r:id="rId5"/>
    <p:sldId id="341" r:id="rId6"/>
    <p:sldId id="320" r:id="rId7"/>
    <p:sldId id="323" r:id="rId8"/>
    <p:sldId id="313" r:id="rId9"/>
    <p:sldId id="262" r:id="rId10"/>
    <p:sldId id="335" r:id="rId11"/>
    <p:sldId id="334" r:id="rId12"/>
    <p:sldId id="314" r:id="rId13"/>
    <p:sldId id="337" r:id="rId14"/>
    <p:sldId id="336" r:id="rId15"/>
    <p:sldId id="338" r:id="rId16"/>
    <p:sldId id="339" r:id="rId17"/>
    <p:sldId id="321" r:id="rId18"/>
    <p:sldId id="315" r:id="rId19"/>
    <p:sldId id="322" r:id="rId20"/>
    <p:sldId id="316" r:id="rId21"/>
    <p:sldId id="317" r:id="rId22"/>
    <p:sldId id="318" r:id="rId23"/>
    <p:sldId id="324" r:id="rId24"/>
    <p:sldId id="328" r:id="rId25"/>
    <p:sldId id="329" r:id="rId26"/>
    <p:sldId id="327" r:id="rId27"/>
    <p:sldId id="325" r:id="rId28"/>
    <p:sldId id="330" r:id="rId29"/>
    <p:sldId id="331" r:id="rId30"/>
    <p:sldId id="332" r:id="rId31"/>
    <p:sldId id="333" r:id="rId32"/>
    <p:sldId id="340" r:id="rId33"/>
  </p:sldIdLst>
  <p:sldSz cx="9144000" cy="5143500" type="screen16x9"/>
  <p:notesSz cx="6858000" cy="9144000"/>
  <p:embeddedFontLst>
    <p:embeddedFont>
      <p:font typeface="Cabin" panose="020B0604020202020204" charset="0"/>
      <p:regular r:id="rId35"/>
      <p:bold r:id="rId36"/>
      <p:italic r:id="rId37"/>
      <p:boldItalic r:id="rId38"/>
    </p:embeddedFont>
    <p:embeddedFont>
      <p:font typeface="Nunito Light" pitchFamily="2" charset="0"/>
      <p:regular r:id="rId39"/>
      <p:italic r:id="rId40"/>
    </p:embeddedFont>
    <p:embeddedFont>
      <p:font typeface="Sora" panose="020B0604020202020204" charset="0"/>
      <p:regular r:id="rId41"/>
      <p:bold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946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20057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793782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64686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219496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456560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686866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43061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97149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59197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3479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896" name="Google Shape;896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102821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07737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01030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46307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50723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3038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88273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855699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68387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086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71963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74456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1109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95" name="Google Shape;695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3443A2CF-7EE4-5BAD-EBD5-A2852B76C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61C493A1-9705-6D95-BB53-C230324E023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2DB675CA-43E9-36E3-199D-EBCE844BD97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4235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8106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26646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5027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7"/>
          <p:cNvSpPr txBox="1">
            <a:spLocks noGrp="1"/>
          </p:cNvSpPr>
          <p:nvPr>
            <p:ph type="title"/>
          </p:nvPr>
        </p:nvSpPr>
        <p:spPr>
          <a:xfrm>
            <a:off x="995325" y="1063950"/>
            <a:ext cx="3858600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7"/>
          <p:cNvSpPr txBox="1">
            <a:spLocks noGrp="1"/>
          </p:cNvSpPr>
          <p:nvPr>
            <p:ph type="subTitle" idx="1"/>
          </p:nvPr>
        </p:nvSpPr>
        <p:spPr>
          <a:xfrm>
            <a:off x="995325" y="2091150"/>
            <a:ext cx="3858600" cy="19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107" name="Google Shape;107;p7"/>
          <p:cNvSpPr>
            <a:spLocks noGrp="1"/>
          </p:cNvSpPr>
          <p:nvPr>
            <p:ph type="pic" idx="2"/>
          </p:nvPr>
        </p:nvSpPr>
        <p:spPr>
          <a:xfrm>
            <a:off x="5349075" y="798600"/>
            <a:ext cx="2799600" cy="35463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08" name="Google Shape;108;p7"/>
          <p:cNvGrpSpPr/>
          <p:nvPr/>
        </p:nvGrpSpPr>
        <p:grpSpPr>
          <a:xfrm>
            <a:off x="1394851" y="-246585"/>
            <a:ext cx="3906163" cy="5668915"/>
            <a:chOff x="1394851" y="-246585"/>
            <a:chExt cx="3906163" cy="5668915"/>
          </a:xfrm>
        </p:grpSpPr>
        <p:grpSp>
          <p:nvGrpSpPr>
            <p:cNvPr id="109" name="Google Shape;109;p7"/>
            <p:cNvGrpSpPr/>
            <p:nvPr/>
          </p:nvGrpSpPr>
          <p:grpSpPr>
            <a:xfrm rot="-9874043">
              <a:off x="1491374" y="-136851"/>
              <a:ext cx="940300" cy="852859"/>
              <a:chOff x="4357538" y="2124225"/>
              <a:chExt cx="748038" cy="678475"/>
            </a:xfrm>
          </p:grpSpPr>
          <p:sp>
            <p:nvSpPr>
              <p:cNvPr id="110" name="Google Shape;110;p7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7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7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7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7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5" name="Google Shape;115;p7"/>
            <p:cNvGrpSpPr/>
            <p:nvPr/>
          </p:nvGrpSpPr>
          <p:grpSpPr>
            <a:xfrm rot="1847414">
              <a:off x="4208636" y="4388854"/>
              <a:ext cx="940351" cy="852904"/>
              <a:chOff x="4357538" y="2124225"/>
              <a:chExt cx="748038" cy="678475"/>
            </a:xfrm>
          </p:grpSpPr>
          <p:sp>
            <p:nvSpPr>
              <p:cNvPr id="116" name="Google Shape;116;p7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7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7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7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7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8"/>
          <p:cNvSpPr txBox="1">
            <a:spLocks noGrp="1"/>
          </p:cNvSpPr>
          <p:nvPr>
            <p:ph type="title"/>
          </p:nvPr>
        </p:nvSpPr>
        <p:spPr>
          <a:xfrm>
            <a:off x="713225" y="1533075"/>
            <a:ext cx="4473000" cy="20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4" name="Google Shape;124;p8"/>
          <p:cNvSpPr>
            <a:spLocks noGrp="1"/>
          </p:cNvSpPr>
          <p:nvPr>
            <p:ph type="pic" idx="2"/>
          </p:nvPr>
        </p:nvSpPr>
        <p:spPr>
          <a:xfrm>
            <a:off x="5388475" y="603050"/>
            <a:ext cx="3042300" cy="39372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25" name="Google Shape;125;p8"/>
          <p:cNvGrpSpPr/>
          <p:nvPr/>
        </p:nvGrpSpPr>
        <p:grpSpPr>
          <a:xfrm>
            <a:off x="-149787" y="-84629"/>
            <a:ext cx="9382770" cy="5377907"/>
            <a:chOff x="-149787" y="-84629"/>
            <a:chExt cx="9382770" cy="5377907"/>
          </a:xfrm>
        </p:grpSpPr>
        <p:grpSp>
          <p:nvGrpSpPr>
            <p:cNvPr id="126" name="Google Shape;126;p8"/>
            <p:cNvGrpSpPr/>
            <p:nvPr/>
          </p:nvGrpSpPr>
          <p:grpSpPr>
            <a:xfrm rot="-5400000">
              <a:off x="8350688" y="2727972"/>
              <a:ext cx="1075310" cy="689281"/>
              <a:chOff x="7884988" y="4530097"/>
              <a:chExt cx="1075310" cy="689281"/>
            </a:xfrm>
          </p:grpSpPr>
          <p:grpSp>
            <p:nvGrpSpPr>
              <p:cNvPr id="127" name="Google Shape;127;p8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128" name="Google Shape;128;p8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129;p8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30" name="Google Shape;130;p8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131" name="Google Shape;131;p8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132;p8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33" name="Google Shape;133;p8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134" name="Google Shape;134;p8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8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8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8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" name="Google Shape;138;p8"/>
            <p:cNvGrpSpPr/>
            <p:nvPr/>
          </p:nvGrpSpPr>
          <p:grpSpPr>
            <a:xfrm>
              <a:off x="865238" y="4603997"/>
              <a:ext cx="1075310" cy="689281"/>
              <a:chOff x="7884988" y="4530097"/>
              <a:chExt cx="1075310" cy="689281"/>
            </a:xfrm>
          </p:grpSpPr>
          <p:grpSp>
            <p:nvGrpSpPr>
              <p:cNvPr id="139" name="Google Shape;139;p8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140" name="Google Shape;140;p8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1" name="Google Shape;141;p8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2" name="Google Shape;142;p8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143" name="Google Shape;143;p8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144;p8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>
            <a:spLocks noGrp="1"/>
          </p:cNvSpPr>
          <p:nvPr>
            <p:ph type="title"/>
          </p:nvPr>
        </p:nvSpPr>
        <p:spPr>
          <a:xfrm>
            <a:off x="5255275" y="1386738"/>
            <a:ext cx="3175500" cy="116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9"/>
          <p:cNvSpPr txBox="1">
            <a:spLocks noGrp="1"/>
          </p:cNvSpPr>
          <p:nvPr>
            <p:ph type="subTitle" idx="1"/>
          </p:nvPr>
        </p:nvSpPr>
        <p:spPr>
          <a:xfrm>
            <a:off x="5255275" y="2784963"/>
            <a:ext cx="3175500" cy="97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9"/>
          <p:cNvSpPr>
            <a:spLocks noGrp="1"/>
          </p:cNvSpPr>
          <p:nvPr>
            <p:ph type="pic" idx="2"/>
          </p:nvPr>
        </p:nvSpPr>
        <p:spPr>
          <a:xfrm>
            <a:off x="713225" y="798550"/>
            <a:ext cx="3858900" cy="35463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50" name="Google Shape;150;p9"/>
          <p:cNvGrpSpPr/>
          <p:nvPr/>
        </p:nvGrpSpPr>
        <p:grpSpPr>
          <a:xfrm>
            <a:off x="8134992" y="3973641"/>
            <a:ext cx="1009026" cy="1169667"/>
            <a:chOff x="2715175" y="2312475"/>
            <a:chExt cx="595050" cy="689825"/>
          </a:xfrm>
        </p:grpSpPr>
        <p:sp>
          <p:nvSpPr>
            <p:cNvPr id="151" name="Google Shape;151;p9"/>
            <p:cNvSpPr/>
            <p:nvPr/>
          </p:nvSpPr>
          <p:spPr>
            <a:xfrm>
              <a:off x="2715175" y="2312475"/>
              <a:ext cx="301775" cy="297975"/>
            </a:xfrm>
            <a:custGeom>
              <a:avLst/>
              <a:gdLst/>
              <a:ahLst/>
              <a:cxnLst/>
              <a:rect l="l" t="t" r="r" b="b"/>
              <a:pathLst>
                <a:path w="12071" h="11919" extrusionOk="0">
                  <a:moveTo>
                    <a:pt x="116" y="0"/>
                  </a:moveTo>
                  <a:lnTo>
                    <a:pt x="116" y="0"/>
                  </a:lnTo>
                  <a:cubicBezTo>
                    <a:pt x="116" y="0"/>
                    <a:pt x="0" y="6477"/>
                    <a:pt x="2623" y="9849"/>
                  </a:cubicBezTo>
                  <a:cubicBezTo>
                    <a:pt x="3463" y="10932"/>
                    <a:pt x="5455" y="11918"/>
                    <a:pt x="7145" y="11918"/>
                  </a:cubicBezTo>
                  <a:cubicBezTo>
                    <a:pt x="8128" y="11918"/>
                    <a:pt x="9009" y="11584"/>
                    <a:pt x="9501" y="10741"/>
                  </a:cubicBezTo>
                  <a:cubicBezTo>
                    <a:pt x="11767" y="9813"/>
                    <a:pt x="12070" y="6102"/>
                    <a:pt x="10322" y="3854"/>
                  </a:cubicBezTo>
                  <a:cubicBezTo>
                    <a:pt x="7699" y="482"/>
                    <a:pt x="117" y="0"/>
                    <a:pt x="1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3038550" y="2411525"/>
              <a:ext cx="271675" cy="209575"/>
            </a:xfrm>
            <a:custGeom>
              <a:avLst/>
              <a:gdLst/>
              <a:ahLst/>
              <a:cxnLst/>
              <a:rect l="l" t="t" r="r" b="b"/>
              <a:pathLst>
                <a:path w="10867" h="8383" extrusionOk="0">
                  <a:moveTo>
                    <a:pt x="7799" y="1"/>
                  </a:moveTo>
                  <a:cubicBezTo>
                    <a:pt x="5910" y="1"/>
                    <a:pt x="3591" y="271"/>
                    <a:pt x="2195" y="1409"/>
                  </a:cubicBezTo>
                  <a:cubicBezTo>
                    <a:pt x="420" y="2854"/>
                    <a:pt x="1" y="5807"/>
                    <a:pt x="1606" y="6940"/>
                  </a:cubicBezTo>
                  <a:cubicBezTo>
                    <a:pt x="1930" y="7978"/>
                    <a:pt x="3014" y="8382"/>
                    <a:pt x="4179" y="8382"/>
                  </a:cubicBezTo>
                  <a:cubicBezTo>
                    <a:pt x="5294" y="8382"/>
                    <a:pt x="6483" y="8012"/>
                    <a:pt x="7146" y="7475"/>
                  </a:cubicBezTo>
                  <a:cubicBezTo>
                    <a:pt x="9796" y="5307"/>
                    <a:pt x="10867" y="222"/>
                    <a:pt x="10867" y="222"/>
                  </a:cubicBezTo>
                  <a:cubicBezTo>
                    <a:pt x="10867" y="222"/>
                    <a:pt x="9509" y="1"/>
                    <a:pt x="77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3007775" y="2468150"/>
              <a:ext cx="217700" cy="427050"/>
            </a:xfrm>
            <a:custGeom>
              <a:avLst/>
              <a:gdLst/>
              <a:ahLst/>
              <a:cxnLst/>
              <a:rect l="l" t="t" r="r" b="b"/>
              <a:pathLst>
                <a:path w="8708" h="17082" extrusionOk="0">
                  <a:moveTo>
                    <a:pt x="8708" y="0"/>
                  </a:moveTo>
                  <a:cubicBezTo>
                    <a:pt x="447" y="2783"/>
                    <a:pt x="1" y="13828"/>
                    <a:pt x="134" y="16718"/>
                  </a:cubicBezTo>
                  <a:cubicBezTo>
                    <a:pt x="145" y="17018"/>
                    <a:pt x="305" y="17081"/>
                    <a:pt x="438" y="17081"/>
                  </a:cubicBezTo>
                  <a:cubicBezTo>
                    <a:pt x="534" y="17081"/>
                    <a:pt x="616" y="17048"/>
                    <a:pt x="616" y="17048"/>
                  </a:cubicBezTo>
                  <a:cubicBezTo>
                    <a:pt x="910" y="2856"/>
                    <a:pt x="8706" y="1"/>
                    <a:pt x="87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2808625" y="2448950"/>
              <a:ext cx="217475" cy="427050"/>
            </a:xfrm>
            <a:custGeom>
              <a:avLst/>
              <a:gdLst/>
              <a:ahLst/>
              <a:cxnLst/>
              <a:rect l="l" t="t" r="r" b="b"/>
              <a:pathLst>
                <a:path w="8699" h="17082" extrusionOk="0">
                  <a:moveTo>
                    <a:pt x="0" y="1"/>
                  </a:moveTo>
                  <a:cubicBezTo>
                    <a:pt x="1" y="1"/>
                    <a:pt x="7788" y="2866"/>
                    <a:pt x="8083" y="17049"/>
                  </a:cubicBezTo>
                  <a:cubicBezTo>
                    <a:pt x="8083" y="17049"/>
                    <a:pt x="8164" y="17082"/>
                    <a:pt x="8261" y="17082"/>
                  </a:cubicBezTo>
                  <a:cubicBezTo>
                    <a:pt x="8395" y="17082"/>
                    <a:pt x="8558" y="17019"/>
                    <a:pt x="8573" y="16719"/>
                  </a:cubicBezTo>
                  <a:cubicBezTo>
                    <a:pt x="8698" y="13837"/>
                    <a:pt x="8252" y="2793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2871050" y="2862450"/>
              <a:ext cx="279925" cy="139850"/>
            </a:xfrm>
            <a:custGeom>
              <a:avLst/>
              <a:gdLst/>
              <a:ahLst/>
              <a:cxnLst/>
              <a:rect l="l" t="t" r="r" b="b"/>
              <a:pathLst>
                <a:path w="11197" h="5594" extrusionOk="0">
                  <a:moveTo>
                    <a:pt x="5603" y="0"/>
                  </a:moveTo>
                  <a:cubicBezTo>
                    <a:pt x="2508" y="0"/>
                    <a:pt x="1" y="2507"/>
                    <a:pt x="1" y="5594"/>
                  </a:cubicBezTo>
                  <a:lnTo>
                    <a:pt x="11197" y="5594"/>
                  </a:lnTo>
                  <a:cubicBezTo>
                    <a:pt x="11197" y="2507"/>
                    <a:pt x="8690" y="0"/>
                    <a:pt x="56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4" r:id="rId4"/>
    <p:sldLayoutId id="2147483655" r:id="rId5"/>
    <p:sldLayoutId id="2147483658" r:id="rId6"/>
    <p:sldLayoutId id="2147483679" r:id="rId7"/>
    <p:sldLayoutId id="2147483680" r:id="rId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  <p:sp>
        <p:nvSpPr>
          <p:cNvPr id="26" name="Subtitle 7"/>
          <p:cNvSpPr txBox="1">
            <a:spLocks/>
          </p:cNvSpPr>
          <p:nvPr/>
        </p:nvSpPr>
        <p:spPr>
          <a:xfrm>
            <a:off x="265107" y="1671970"/>
            <a:ext cx="5927873" cy="741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sr" sz="2400" b="1" dirty="0"/>
              <a:t>Разумевање учења заснованог на пројектима (PBL) у пољопривредном образовању</a:t>
            </a:r>
            <a:endParaRPr lang="en-US" sz="3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75117" y="648335"/>
            <a:ext cx="5993765" cy="3846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450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482706" y="246900"/>
            <a:ext cx="4546493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Главне карактеристике учења заснованог на пројектима су:</a:t>
            </a:r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593938" y="1507145"/>
            <a:ext cx="4947879" cy="31680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buSzPts val="1100"/>
            </a:pPr>
            <a:r>
              <a:rPr lang="sr" sz="1600" dirty="0"/>
              <a:t>Готови производи</a:t>
            </a:r>
          </a:p>
          <a:p>
            <a:pPr marL="285750" indent="-285750">
              <a:buSzPts val="1100"/>
            </a:pPr>
            <a:r>
              <a:rPr lang="sr" sz="1600" dirty="0"/>
              <a:t>Тимски рад</a:t>
            </a:r>
          </a:p>
          <a:p>
            <a:pPr marL="285750" indent="-285750">
              <a:buSzPts val="1100"/>
            </a:pPr>
            <a:r>
              <a:rPr lang="sr" sz="1600" dirty="0"/>
              <a:t>Сложени задаци</a:t>
            </a:r>
          </a:p>
          <a:p>
            <a:pPr marL="285750" indent="-285750">
              <a:buSzPts val="1100"/>
            </a:pPr>
            <a:r>
              <a:rPr lang="sr" sz="1600" dirty="0"/>
              <a:t>Аутентични задаци</a:t>
            </a:r>
          </a:p>
          <a:p>
            <a:pPr marL="285750" indent="-285750">
              <a:buSzPts val="1100"/>
            </a:pPr>
            <a:r>
              <a:rPr lang="sr" sz="1600" dirty="0"/>
              <a:t>Мултидисциплинарни приступ</a:t>
            </a:r>
          </a:p>
          <a:p>
            <a:pPr marL="285750" indent="-285750">
              <a:buSzPts val="1100"/>
            </a:pPr>
            <a:r>
              <a:rPr lang="sr" sz="1600" dirty="0"/>
              <a:t>Креативно размишљање</a:t>
            </a:r>
          </a:p>
          <a:p>
            <a:pPr marL="285750" indent="-285750">
              <a:buSzPts val="1100"/>
            </a:pPr>
            <a:r>
              <a:rPr lang="sr" sz="1600" dirty="0"/>
              <a:t>Критичко мишљење</a:t>
            </a:r>
          </a:p>
          <a:p>
            <a:pPr marL="285750" indent="-285750">
              <a:buSzPts val="1100"/>
            </a:pPr>
            <a:r>
              <a:rPr lang="sr" sz="1600" dirty="0"/>
              <a:t>Независно истраживање</a:t>
            </a:r>
          </a:p>
          <a:p>
            <a:pPr marL="285750" indent="-285750">
              <a:buSzPts val="1100"/>
            </a:pPr>
            <a:r>
              <a:rPr lang="sr" sz="1600" dirty="0"/>
              <a:t>Упутство од наставника</a:t>
            </a:r>
          </a:p>
          <a:p>
            <a:pPr marL="285750" indent="-285750">
              <a:buSzPts val="1100"/>
            </a:pPr>
            <a:r>
              <a:rPr lang="sr" sz="1600" dirty="0"/>
              <a:t>Индивидуализација наставе</a:t>
            </a:r>
          </a:p>
          <a:p>
            <a:pPr marL="285750" indent="-285750">
              <a:buSzPts val="1100"/>
            </a:pPr>
            <a:r>
              <a:rPr lang="sr" sz="1600" dirty="0"/>
              <a:t>Евалуација</a:t>
            </a:r>
          </a:p>
          <a:p>
            <a:pPr marL="285750" indent="-285750">
              <a:buSzPts val="1100"/>
            </a:pPr>
            <a:r>
              <a:rPr lang="sr" sz="1600" dirty="0"/>
              <a:t>Комуникационе вештине</a:t>
            </a:r>
          </a:p>
          <a:p>
            <a:pPr marL="0" indent="0">
              <a:buSzPts val="1100"/>
              <a:buNone/>
            </a:pPr>
            <a:endParaRPr lang="ru-RU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579DBED-A60A-CBC1-3073-E677F01361EB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</p:spTree>
    <p:extLst>
      <p:ext uri="{BB962C8B-B14F-4D97-AF65-F5344CB8AC3E}">
        <p14:creationId xmlns:p14="http://schemas.microsoft.com/office/powerpoint/2010/main" val="920412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531197" y="757036"/>
            <a:ext cx="4567275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800" dirty="0"/>
              <a:t>Кључни принципи учења заснованог на пројектима (PBL)</a:t>
            </a:r>
            <a:endParaRPr sz="28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427683" y="1860436"/>
            <a:ext cx="4947879" cy="24868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buSzPts val="1100"/>
            </a:pPr>
            <a:r>
              <a:rPr lang="sr" sz="2400" dirty="0"/>
              <a:t>Сугестивно питање</a:t>
            </a:r>
          </a:p>
          <a:p>
            <a:pPr marL="285750" indent="-285750">
              <a:buSzPts val="1100"/>
            </a:pPr>
            <a:r>
              <a:rPr lang="sr" sz="2400" dirty="0"/>
              <a:t>Права релевантност</a:t>
            </a:r>
          </a:p>
          <a:p>
            <a:pPr marL="285750" indent="-285750">
              <a:buSzPts val="1100"/>
            </a:pPr>
            <a:r>
              <a:rPr lang="sr" sz="2400" dirty="0"/>
              <a:t>Тимски рад</a:t>
            </a:r>
          </a:p>
          <a:p>
            <a:pPr marL="285750" indent="-285750">
              <a:buSzPts val="1100"/>
            </a:pPr>
            <a:r>
              <a:rPr lang="sr" sz="2400" dirty="0"/>
              <a:t>Истраживање и анализа</a:t>
            </a:r>
          </a:p>
          <a:p>
            <a:pPr marL="285750" indent="-285750">
              <a:buSzPts val="1100"/>
            </a:pPr>
            <a:r>
              <a:rPr lang="sr" sz="2400" dirty="0"/>
              <a:t>Одраз</a:t>
            </a:r>
          </a:p>
          <a:p>
            <a:pPr marL="285750" indent="-285750">
              <a:buSzPts val="1100"/>
            </a:pPr>
            <a:r>
              <a:rPr lang="sr" sz="2400" dirty="0"/>
              <a:t>Јавни производ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9CD9481-5819-4403-8B37-94062E420EB3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</p:spTree>
    <p:extLst>
      <p:ext uri="{BB962C8B-B14F-4D97-AF65-F5344CB8AC3E}">
        <p14:creationId xmlns:p14="http://schemas.microsoft.com/office/powerpoint/2010/main" val="2625033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936553" y="174451"/>
            <a:ext cx="6853275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sr" sz="2000" dirty="0"/>
              <a:t>„Златни стандард за учење засновано на пројектима“ - Златни стандард PBL</a:t>
            </a:r>
            <a:endParaRPr lang="ru-RU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879" y="1216083"/>
            <a:ext cx="2731325" cy="3505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204" y="1216083"/>
            <a:ext cx="2736273" cy="35115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1216083"/>
            <a:ext cx="189787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sr" sz="1200" dirty="0"/>
              <a:t>проблем или питање</a:t>
            </a:r>
            <a:endParaRPr lang="mk-MK" sz="1200" dirty="0"/>
          </a:p>
          <a:p>
            <a:pPr marL="228600" indent="-228600">
              <a:buFont typeface="+mj-lt"/>
              <a:buAutoNum type="arabicPeriod"/>
            </a:pPr>
            <a:r>
              <a:rPr lang="sr" sz="1200" dirty="0"/>
              <a:t>Аутентичност </a:t>
            </a:r>
          </a:p>
          <a:p>
            <a:pPr marL="228600" indent="-228600">
              <a:buFont typeface="+mj-lt"/>
              <a:buAutoNum type="arabicPeriod"/>
            </a:pPr>
            <a:r>
              <a:rPr lang="sr" sz="1200" dirty="0"/>
              <a:t>избор </a:t>
            </a:r>
            <a:endParaRPr lang="mk-MK" sz="1200" dirty="0"/>
          </a:p>
          <a:p>
            <a:pPr marL="228600" indent="-228600">
              <a:buFont typeface="+mj-lt"/>
              <a:buAutoNum type="arabicPeriod"/>
            </a:pPr>
            <a:r>
              <a:rPr lang="sr" sz="1200" dirty="0"/>
              <a:t>Одраз</a:t>
            </a:r>
            <a:endParaRPr lang="mk-MK" sz="1200" dirty="0"/>
          </a:p>
          <a:p>
            <a:pPr marL="228600" indent="-228600">
              <a:buFont typeface="+mj-lt"/>
              <a:buAutoNum type="arabicPeriod"/>
            </a:pPr>
            <a:r>
              <a:rPr lang="sr" sz="1200" dirty="0"/>
              <a:t>Критика и ревизија</a:t>
            </a:r>
            <a:endParaRPr lang="mk-MK" sz="1200" dirty="0"/>
          </a:p>
          <a:p>
            <a:pPr marL="228600" indent="-228600">
              <a:buFont typeface="+mj-lt"/>
              <a:buAutoNum type="arabicPeriod"/>
            </a:pPr>
            <a:r>
              <a:rPr lang="sr" sz="1200" dirty="0"/>
              <a:t>Јавни </a:t>
            </a:r>
            <a:endParaRPr lang="mk-MK" sz="1200" dirty="0"/>
          </a:p>
          <a:p>
            <a:pPr marL="228600" indent="-228600">
              <a:buFont typeface="+mj-lt"/>
              <a:buAutoNum type="arabicPeriod"/>
            </a:pPr>
            <a:r>
              <a:rPr lang="sr" sz="1200" dirty="0"/>
              <a:t>Одржана истрага</a:t>
            </a:r>
          </a:p>
        </p:txBody>
      </p:sp>
      <p:sp>
        <p:nvSpPr>
          <p:cNvPr id="6" name="Rectangle 5"/>
          <p:cNvSpPr/>
          <p:nvPr/>
        </p:nvSpPr>
        <p:spPr>
          <a:xfrm>
            <a:off x="7360528" y="1216083"/>
            <a:ext cx="1644927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sr" sz="1200" dirty="0"/>
              <a:t>Усклађивање са стандардима</a:t>
            </a:r>
          </a:p>
          <a:p>
            <a:pPr marL="342900" indent="-342900">
              <a:buFont typeface="+mj-lt"/>
              <a:buAutoNum type="arabicPeriod"/>
            </a:pPr>
            <a:r>
              <a:rPr lang="sr" sz="1200" dirty="0"/>
              <a:t>Развијање културе</a:t>
            </a:r>
          </a:p>
          <a:p>
            <a:pPr marL="342900" indent="-342900">
              <a:buFont typeface="+mj-lt"/>
              <a:buAutoNum type="arabicPeriod"/>
            </a:pPr>
            <a:r>
              <a:rPr lang="sr" sz="1200" dirty="0"/>
              <a:t>Дизајн и управљање пројектима</a:t>
            </a:r>
          </a:p>
          <a:p>
            <a:pPr marL="342900" indent="-342900">
              <a:buFont typeface="+mj-lt"/>
              <a:buAutoNum type="arabicPeriod"/>
            </a:pPr>
            <a:r>
              <a:rPr lang="sr" sz="1200" dirty="0"/>
              <a:t>Процена учења током процеса</a:t>
            </a:r>
          </a:p>
          <a:p>
            <a:pPr marL="342900" indent="-342900">
              <a:buFont typeface="+mj-lt"/>
              <a:buAutoNum type="arabicPeriod"/>
            </a:pPr>
            <a:r>
              <a:rPr lang="sr" sz="1200" dirty="0"/>
              <a:t>Подржавање независности ученика</a:t>
            </a:r>
          </a:p>
          <a:p>
            <a:pPr marL="342900" indent="-342900">
              <a:buFont typeface="+mj-lt"/>
              <a:buAutoNum type="arabicPeriod"/>
            </a:pPr>
            <a:r>
              <a:rPr lang="sr" sz="1200" dirty="0"/>
              <a:t>Сарадња и умрежавање</a:t>
            </a:r>
          </a:p>
          <a:p>
            <a:pPr marL="342900" indent="-342900">
              <a:buFont typeface="+mj-lt"/>
              <a:buAutoNum type="arabicPeriod"/>
            </a:pPr>
            <a:r>
              <a:rPr lang="sr" sz="1200" dirty="0"/>
              <a:t>Рефлексија и усавршавање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82466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453209" y="641554"/>
            <a:ext cx="6853275" cy="86360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000" dirty="0"/>
              <a:t>„ </a:t>
            </a:r>
            <a:r>
              <a:rPr lang="sr" sz="2400" dirty="0"/>
              <a:t>Златни стандард за учење засновано на пројектима“ - Златни стандард PBL</a:t>
            </a:r>
            <a:endParaRPr lang="ru-RU" sz="24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380085" y="1735745"/>
            <a:ext cx="7871189" cy="19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1800" dirty="0"/>
              <a:t>Модел који је развио PBLWorks (познати истраживачки центар за учење засновано на пројектима)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1800" dirty="0"/>
              <a:t>Циљ: осигурати да су пројекти високог квалитета, смислени и ефикасни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1800" dirty="0"/>
              <a:t>Заснован је на истраживањима и праксама из школа.</a:t>
            </a:r>
          </a:p>
        </p:txBody>
      </p:sp>
    </p:spTree>
    <p:extLst>
      <p:ext uri="{BB962C8B-B14F-4D97-AF65-F5344CB8AC3E}">
        <p14:creationId xmlns:p14="http://schemas.microsoft.com/office/powerpoint/2010/main" val="37684747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438461" y="811161"/>
            <a:ext cx="7754268" cy="78986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„Златни стандард за учење засновано на пројектима“ - Златни стандард PBL</a:t>
            </a:r>
            <a:endParaRPr lang="ru-RU" sz="24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549693" y="1713622"/>
            <a:ext cx="7871189" cy="217257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1800" dirty="0"/>
              <a:t>Два водећа стуба Златног стандарда PBL-а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285750" indent="-285750">
              <a:buSzPts val="1100"/>
            </a:pPr>
            <a:r>
              <a:rPr lang="sr" sz="1800" dirty="0"/>
              <a:t>7 основних елемената дизајна пројекта – Како креирати квалитетан пројекат</a:t>
            </a:r>
          </a:p>
          <a:p>
            <a:pPr marL="285750" indent="-285750">
              <a:buSzPts val="1100"/>
            </a:pPr>
            <a:endParaRPr lang="ru-RU" sz="1800" dirty="0"/>
          </a:p>
          <a:p>
            <a:pPr marL="285750" indent="-285750">
              <a:buSzPts val="1100"/>
            </a:pPr>
            <a:r>
              <a:rPr lang="sr" sz="1800" dirty="0"/>
              <a:t>7 наставних пракси у учењу заснованом на пројектима – како наставници могу то применити у пракси</a:t>
            </a:r>
          </a:p>
        </p:txBody>
      </p:sp>
    </p:spTree>
    <p:extLst>
      <p:ext uri="{BB962C8B-B14F-4D97-AF65-F5344CB8AC3E}">
        <p14:creationId xmlns:p14="http://schemas.microsoft.com/office/powerpoint/2010/main" val="8436476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697451" y="715297"/>
            <a:ext cx="6853275" cy="87522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Зашто овај „Златни стандард за учење засновано на пројектима“ - Златни стандард PBL ?</a:t>
            </a:r>
            <a:endParaRPr lang="ru-RU" sz="24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636405" y="1756311"/>
            <a:ext cx="7871189" cy="19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1800" dirty="0"/>
              <a:t>Осигурава да учење засновано на пројектима (УЗП) буде више од једнократне активности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1800" dirty="0"/>
              <a:t>Осигурава да ученици развијају критичко размишљање, сарадњу, креативност и комуникацију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1800" dirty="0"/>
              <a:t>Повезује наставу са стварним светом</a:t>
            </a:r>
          </a:p>
        </p:txBody>
      </p:sp>
    </p:spTree>
    <p:extLst>
      <p:ext uri="{BB962C8B-B14F-4D97-AF65-F5344CB8AC3E}">
        <p14:creationId xmlns:p14="http://schemas.microsoft.com/office/powerpoint/2010/main" val="3377797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810082" y="161835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sr" dirty="0"/>
              <a:t>Које од ових принципа већ користите у својој настави?</a:t>
            </a: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368" y="3160569"/>
            <a:ext cx="2367395" cy="236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2030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565833" y="424527"/>
            <a:ext cx="7843876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Традиционална настава наспрам учења заснованог на пројектима (PBL)</a:t>
            </a:r>
            <a:endParaRPr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553370"/>
              </p:ext>
            </p:extLst>
          </p:nvPr>
        </p:nvGraphicFramePr>
        <p:xfrm>
          <a:off x="630383" y="1867774"/>
          <a:ext cx="7779326" cy="2280079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889663">
                  <a:extLst>
                    <a:ext uri="{9D8B030D-6E8A-4147-A177-3AD203B41FA5}">
                      <a16:colId xmlns:a16="http://schemas.microsoft.com/office/drawing/2014/main" val="722994720"/>
                    </a:ext>
                  </a:extLst>
                </a:gridCol>
                <a:gridCol w="3889663">
                  <a:extLst>
                    <a:ext uri="{9D8B030D-6E8A-4147-A177-3AD203B41FA5}">
                      <a16:colId xmlns:a16="http://schemas.microsoft.com/office/drawing/2014/main" val="2977523911"/>
                    </a:ext>
                  </a:extLst>
                </a:gridCol>
              </a:tblGrid>
              <a:tr h="485487">
                <a:tc>
                  <a:txBody>
                    <a:bodyPr/>
                    <a:lstStyle/>
                    <a:p>
                      <a:r>
                        <a:rPr lang="sr" sz="1800" dirty="0"/>
                        <a:t>Традиционална настава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" sz="1800" dirty="0"/>
                        <a:t>Учење засновано на пројектима</a:t>
                      </a:r>
                      <a:endParaRPr lang="en-US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21042"/>
                  </a:ext>
                </a:extLst>
              </a:tr>
              <a:tr h="448648">
                <a:tc>
                  <a:txBody>
                    <a:bodyPr/>
                    <a:lstStyle/>
                    <a:p>
                      <a:r>
                        <a:rPr lang="sr" sz="1600" dirty="0"/>
                        <a:t>Учитељ у центру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" sz="1600" dirty="0"/>
                        <a:t>Студент у центру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0523238"/>
                  </a:ext>
                </a:extLst>
              </a:tr>
              <a:tr h="448648">
                <a:tc>
                  <a:txBody>
                    <a:bodyPr/>
                    <a:lstStyle/>
                    <a:p>
                      <a:r>
                        <a:rPr lang="sr" sz="1600" dirty="0"/>
                        <a:t>Пружање информација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" sz="1600" dirty="0"/>
                        <a:t>Примена знања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4713554"/>
                  </a:ext>
                </a:extLst>
              </a:tr>
              <a:tr h="448648">
                <a:tc>
                  <a:txBody>
                    <a:bodyPr/>
                    <a:lstStyle/>
                    <a:p>
                      <a:r>
                        <a:rPr lang="sr" sz="1600" dirty="0"/>
                        <a:t>Тестови и испити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" sz="1600" dirty="0"/>
                        <a:t>Пројекти и производи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8645952"/>
                  </a:ext>
                </a:extLst>
              </a:tr>
              <a:tr h="448648">
                <a:tc>
                  <a:txBody>
                    <a:bodyPr/>
                    <a:lstStyle/>
                    <a:p>
                      <a:r>
                        <a:rPr lang="sr" sz="1600" dirty="0"/>
                        <a:t>Теорија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" sz="1600" dirty="0"/>
                        <a:t>Прави проблеми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340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2058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810082" y="161835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sr" dirty="0"/>
              <a:t>Где себе више видите – у левој или десној колони?</a:t>
            </a: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368" y="3160569"/>
            <a:ext cx="2367395" cy="236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479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8" name="Google Shape;898;p49"/>
          <p:cNvCxnSpPr/>
          <p:nvPr/>
        </p:nvCxnSpPr>
        <p:spPr>
          <a:xfrm>
            <a:off x="-89125" y="382560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9" name="Google Shape;899;p49"/>
          <p:cNvSpPr txBox="1">
            <a:spLocks noGrp="1"/>
          </p:cNvSpPr>
          <p:nvPr>
            <p:ph type="title"/>
          </p:nvPr>
        </p:nvSpPr>
        <p:spPr>
          <a:xfrm>
            <a:off x="685516" y="1318329"/>
            <a:ext cx="4473000" cy="20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r" sz="3600" dirty="0"/>
              <a:t>Шта је учење засновано на пројектима (ПУР)?</a:t>
            </a:r>
            <a:endParaRPr sz="3600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CCD615-1DA9-EB50-B649-482AD9BF7338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510415" y="621620"/>
            <a:ext cx="7741308" cy="88865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Зашто је учење засновано на пројектима (УЗП) важно у пољопривреди?</a:t>
            </a:r>
            <a:endParaRPr sz="24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302374" y="1510274"/>
            <a:ext cx="5213523" cy="265614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1800" dirty="0"/>
              <a:t>🌱 </a:t>
            </a:r>
            <a:r>
              <a:rPr lang="sr" sz="2000" dirty="0"/>
              <a:t>Повезано са:</a:t>
            </a:r>
          </a:p>
          <a:p>
            <a:pPr marL="0" indent="0">
              <a:buSzPts val="1100"/>
              <a:buNone/>
            </a:pPr>
            <a:endParaRPr lang="ru-RU" sz="1000" dirty="0"/>
          </a:p>
          <a:p>
            <a:pPr marL="285750" indent="-285750">
              <a:buSzPts val="1100"/>
            </a:pPr>
            <a:r>
              <a:rPr lang="sr" sz="2000" dirty="0"/>
              <a:t>Одрживост (еколошке праксе, органска пољопривреда)</a:t>
            </a:r>
          </a:p>
          <a:p>
            <a:pPr marL="285750" indent="-285750">
              <a:buSzPts val="1100"/>
            </a:pPr>
            <a:r>
              <a:rPr lang="sr" sz="2000" dirty="0"/>
              <a:t>Климатске промене (адаптација, управљање ресурсима)</a:t>
            </a:r>
          </a:p>
          <a:p>
            <a:pPr marL="285750" indent="-285750">
              <a:buSzPts val="1100"/>
            </a:pPr>
            <a:r>
              <a:rPr lang="sr" sz="2000" dirty="0"/>
              <a:t>Иновације (прецизна пољопривреда, дигитални алати)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BC450B1-012B-B45E-C2E0-DE32CD822D47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</p:spTree>
    <p:extLst>
      <p:ext uri="{BB962C8B-B14F-4D97-AF65-F5344CB8AC3E}">
        <p14:creationId xmlns:p14="http://schemas.microsoft.com/office/powerpoint/2010/main" val="1594212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1296858" y="583853"/>
            <a:ext cx="6246943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3600" dirty="0"/>
              <a:t>Дељење искустава</a:t>
            </a:r>
            <a:endParaRPr sz="36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626806" y="1874291"/>
            <a:ext cx="7859103" cy="229950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2800" dirty="0"/>
              <a:t>Да ли сте икада дали задатак који је изгледао као пројекат?</a:t>
            </a:r>
          </a:p>
          <a:p>
            <a:pPr marL="0" indent="0">
              <a:buSzPts val="1100"/>
              <a:buNone/>
            </a:pPr>
            <a:endParaRPr lang="ru-RU" sz="2800" dirty="0"/>
          </a:p>
          <a:p>
            <a:pPr marL="0" indent="0">
              <a:buSzPts val="1100"/>
              <a:buNone/>
            </a:pPr>
            <a:r>
              <a:rPr lang="sr" sz="2800" dirty="0"/>
              <a:t>Како је то изгледало?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0160905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2457" y="518854"/>
            <a:ext cx="4567275" cy="51388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Студија случаја 1</a:t>
            </a:r>
            <a:endParaRPr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61022"/>
              </p:ext>
            </p:extLst>
          </p:nvPr>
        </p:nvGraphicFramePr>
        <p:xfrm>
          <a:off x="462686" y="1032738"/>
          <a:ext cx="7718424" cy="2756155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2572808">
                  <a:extLst>
                    <a:ext uri="{9D8B030D-6E8A-4147-A177-3AD203B41FA5}">
                      <a16:colId xmlns:a16="http://schemas.microsoft.com/office/drawing/2014/main" val="824162389"/>
                    </a:ext>
                  </a:extLst>
                </a:gridCol>
                <a:gridCol w="2572808">
                  <a:extLst>
                    <a:ext uri="{9D8B030D-6E8A-4147-A177-3AD203B41FA5}">
                      <a16:colId xmlns:a16="http://schemas.microsoft.com/office/drawing/2014/main" val="4234475419"/>
                    </a:ext>
                  </a:extLst>
                </a:gridCol>
                <a:gridCol w="2572808">
                  <a:extLst>
                    <a:ext uri="{9D8B030D-6E8A-4147-A177-3AD203B41FA5}">
                      <a16:colId xmlns:a16="http://schemas.microsoft.com/office/drawing/2014/main" val="10547486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Име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Земља / Контекст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Шта су тачно радили/активности?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286707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Учење засновано на пројектима у </a:t>
                      </a:r>
                      <a:r>
                        <a:rPr lang="sr" sz="1400" i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трансинституционалном </a:t>
                      </a:r>
                      <a:r>
                        <a:rPr lang="sr" sz="14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истраживачком окружењу за одрживе прехрамбене производе</a:t>
                      </a:r>
                      <a:endParaRPr lang="mk-MK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mk-MK" sz="1400" i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Учење засновано на пројектима у трансинституционалном истраживачком окружењу за одрживе прехрамбене производе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117475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Аустрија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;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средња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школе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и универзитет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за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храна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исхрана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технологија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169863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Студенти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од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два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средњи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школе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 студенти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универзитета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радио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развоју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одрживог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храна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производи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: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истраживање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→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идеја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→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израда прототипа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оптимизација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55808695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719542" y="3885982"/>
            <a:ext cx="73082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dirty="0"/>
              <a:t>хттпс://ввв.ресеарцхгате.нет/публицтион/338193153_Пројецт-Басед_Ларнинг_ин_а_Трансинституционал_Ресеарцх_Сетинг_Цасе_Студи_он_тхе_Девелопмент_оф_Сустаинабле_Фоод_Продуцтс</a:t>
            </a:r>
          </a:p>
        </p:txBody>
      </p:sp>
    </p:spTree>
    <p:extLst>
      <p:ext uri="{BB962C8B-B14F-4D97-AF65-F5344CB8AC3E}">
        <p14:creationId xmlns:p14="http://schemas.microsoft.com/office/powerpoint/2010/main" val="19370384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2457" y="634181"/>
            <a:ext cx="4567275" cy="56816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Студије случаја 1</a:t>
            </a:r>
            <a:endParaRPr sz="2400" dirty="0"/>
          </a:p>
        </p:txBody>
      </p:sp>
      <p:sp>
        <p:nvSpPr>
          <p:cNvPr id="2" name="Rectangle 1"/>
          <p:cNvSpPr/>
          <p:nvPr/>
        </p:nvSpPr>
        <p:spPr>
          <a:xfrm>
            <a:off x="382457" y="1356273"/>
            <a:ext cx="82226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1800" dirty="0"/>
              <a:t>Где и када:</a:t>
            </a:r>
          </a:p>
          <a:p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Спроведено у Аустрији, између две средње школе и једног универзитета.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Укључени су ученици узраста од 15 до 19 година.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Пројекат је трајао од септембра 2017. до јула 2019. године.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18136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2457" y="656303"/>
            <a:ext cx="4567275" cy="54604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Студије случаја 1</a:t>
            </a:r>
            <a:endParaRPr sz="2400" dirty="0"/>
          </a:p>
        </p:txBody>
      </p:sp>
      <p:sp>
        <p:nvSpPr>
          <p:cNvPr id="2" name="Rectangle 1"/>
          <p:cNvSpPr/>
          <p:nvPr/>
        </p:nvSpPr>
        <p:spPr>
          <a:xfrm>
            <a:off x="382457" y="1202345"/>
            <a:ext cx="822267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1800" dirty="0"/>
              <a:t>Шта су урадили:</a:t>
            </a:r>
          </a:p>
          <a:p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Студенти су радили на развоју одрживих прехрамбених производа , укључујући истраживање, осмишљавање идеја, израду прототипова и оптимизацију.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Пројекат је био уграђен у предмете као што су управљање пројектима и етика, тако да је био интердисциплинаран.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Студенти су формирали групе, сарађивали, док су спољни партнери (или истраживачи/универзитет) деловали као ментори/фацилитатори.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145635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2457" y="648929"/>
            <a:ext cx="4567275" cy="55341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Студије случаја 1</a:t>
            </a:r>
            <a:endParaRPr sz="2400" dirty="0"/>
          </a:p>
        </p:txBody>
      </p:sp>
      <p:sp>
        <p:nvSpPr>
          <p:cNvPr id="2" name="Rectangle 1"/>
          <p:cNvSpPr/>
          <p:nvPr/>
        </p:nvSpPr>
        <p:spPr>
          <a:xfrm>
            <a:off x="382457" y="1202345"/>
            <a:ext cx="822267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1800" dirty="0"/>
              <a:t>Главни резултати:</a:t>
            </a:r>
          </a:p>
          <a:p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Ученици су стекли већу свест о различитим аспектима одрживости – технолошком, еколошком, друштвеном и економском.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Развијање пројектних компетенција – тимски рад, истраживање, израда прототипова, анализа.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Примена резултата (производа) и задатака из стварног света помогла је у повећању мотивације ученика.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969944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2457" y="730045"/>
            <a:ext cx="4567275" cy="47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Студија случаја 1</a:t>
            </a:r>
            <a:endParaRPr sz="2400" dirty="0"/>
          </a:p>
        </p:txBody>
      </p:sp>
      <p:sp>
        <p:nvSpPr>
          <p:cNvPr id="2" name="Rectangle 1"/>
          <p:cNvSpPr/>
          <p:nvPr/>
        </p:nvSpPr>
        <p:spPr>
          <a:xfrm>
            <a:off x="382457" y="1341524"/>
            <a:ext cx="82226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1800" dirty="0"/>
              <a:t>Студија случаја показује да коришћење истраживачких приступа учењу заснованом на пројектима од стране ученика на различитим нивоима образовања даје обећавајуће резултате, ако је процес истраживања јасно структуриран и вођен.</a:t>
            </a:r>
          </a:p>
          <a:p>
            <a:endParaRPr lang="ru-RU" sz="1800" dirty="0"/>
          </a:p>
          <a:p>
            <a:r>
              <a:rPr lang="sr" sz="1800" dirty="0"/>
              <a:t>Када се ученици суоче са захтевима учења, наставници средњих школа и универзитетски истраживачи морају ученицима пружити додатне изворе информација.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996579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2457" y="663677"/>
            <a:ext cx="4567275" cy="53866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Студија случаја 2</a:t>
            </a:r>
            <a:endParaRPr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203522"/>
              </p:ext>
            </p:extLst>
          </p:nvPr>
        </p:nvGraphicFramePr>
        <p:xfrm>
          <a:off x="552739" y="1309565"/>
          <a:ext cx="7718424" cy="2300732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2572808">
                  <a:extLst>
                    <a:ext uri="{9D8B030D-6E8A-4147-A177-3AD203B41FA5}">
                      <a16:colId xmlns:a16="http://schemas.microsoft.com/office/drawing/2014/main" val="824162389"/>
                    </a:ext>
                  </a:extLst>
                </a:gridCol>
                <a:gridCol w="2572808">
                  <a:extLst>
                    <a:ext uri="{9D8B030D-6E8A-4147-A177-3AD203B41FA5}">
                      <a16:colId xmlns:a16="http://schemas.microsoft.com/office/drawing/2014/main" val="4234475419"/>
                    </a:ext>
                  </a:extLst>
                </a:gridCol>
                <a:gridCol w="2572808">
                  <a:extLst>
                    <a:ext uri="{9D8B030D-6E8A-4147-A177-3AD203B41FA5}">
                      <a16:colId xmlns:a16="http://schemas.microsoft.com/office/drawing/2014/main" val="10547486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b="1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Име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Земља / Контекст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Шта су тачно радили/активности?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286707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Онлајн учење засновано на пројектима у пољопривредно-прехрамбеном сектору: студија случаја</a:t>
                      </a:r>
                      <a:endParaRPr lang="mk-MK" sz="1400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mk-MK" sz="1400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i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Онлајн учење засновано на пројектима у пољопривредно-прехрамбеном сектору: студија случаја</a:t>
                      </a:r>
                      <a:endParaRPr lang="mk-MK" sz="1400" i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169863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Италија – Универзитет у Мачерати, предмет „ Економија и маркетинг у пољопривредно-прехрамбеном </a:t>
                      </a:r>
                      <a:r>
                        <a:rPr lang="sr" sz="1400" baseline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сектору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“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117475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Онлајн </a:t>
                      </a:r>
                      <a:r>
                        <a:rPr lang="sr" sz="1400" baseline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 учење уживо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засновано на </a:t>
                      </a:r>
                      <a:r>
                        <a:rPr lang="sr" sz="1400" baseline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пројектима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везаним за пољопривреду и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храну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индустрија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. Студенти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радио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маркетинг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економија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аспекти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процењено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искуства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кроз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анкете 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и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фокус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sr" sz="14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групе</a:t>
                      </a:r>
                      <a:r>
                        <a:rPr lang="sr" sz="14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​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55808695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962890" y="3716376"/>
            <a:ext cx="73082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dirty="0"/>
              <a:t>https://www.researchgate.net/publication/361166157_Online_project-based_learning_in_the_agri-food_sector_a_case_study</a:t>
            </a:r>
          </a:p>
        </p:txBody>
      </p:sp>
    </p:spTree>
    <p:extLst>
      <p:ext uri="{BB962C8B-B14F-4D97-AF65-F5344CB8AC3E}">
        <p14:creationId xmlns:p14="http://schemas.microsoft.com/office/powerpoint/2010/main" val="733067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2457" y="582561"/>
            <a:ext cx="4567275" cy="61978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Студије случаја 2</a:t>
            </a:r>
            <a:endParaRPr sz="2400" dirty="0"/>
          </a:p>
        </p:txBody>
      </p:sp>
      <p:sp>
        <p:nvSpPr>
          <p:cNvPr id="2" name="Rectangle 1"/>
          <p:cNvSpPr/>
          <p:nvPr/>
        </p:nvSpPr>
        <p:spPr>
          <a:xfrm>
            <a:off x="382457" y="1385769"/>
            <a:ext cx="82226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1800" dirty="0"/>
              <a:t>Где и када:</a:t>
            </a:r>
          </a:p>
          <a:p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Одржано на Универзитету у Мачерати, Италија.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Ученици који су укључени.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Други семестар школске 2019-2020. године</a:t>
            </a:r>
          </a:p>
        </p:txBody>
      </p:sp>
    </p:spTree>
    <p:extLst>
      <p:ext uri="{BB962C8B-B14F-4D97-AF65-F5344CB8AC3E}">
        <p14:creationId xmlns:p14="http://schemas.microsoft.com/office/powerpoint/2010/main" val="26368222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2457" y="544409"/>
            <a:ext cx="4567275" cy="53129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Студије случаја 2</a:t>
            </a:r>
            <a:endParaRPr sz="2400" dirty="0"/>
          </a:p>
        </p:txBody>
      </p:sp>
      <p:sp>
        <p:nvSpPr>
          <p:cNvPr id="2" name="Rectangle 1"/>
          <p:cNvSpPr/>
          <p:nvPr/>
        </p:nvSpPr>
        <p:spPr>
          <a:xfrm>
            <a:off x="382457" y="1166119"/>
            <a:ext cx="82226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1600" dirty="0"/>
              <a:t>Шта су урадили:</a:t>
            </a:r>
          </a:p>
          <a:p>
            <a:endParaRPr lang="ru-RU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600" dirty="0"/>
              <a:t>Студенти су радили у пројектним групама које су омогућиле повезивање са стварним компанијама/удружењима у пољопривредно-прехрамбеном сектору.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600" dirty="0"/>
              <a:t>Свака група студената је изабрала компанију или удружење, спровела анализу тржишта, конкуренције, маркетиншких стратегија итд.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600" dirty="0"/>
              <a:t>Када је пандемија Ковида прекинула контакт лицем у лице, теренске посете су замењене вебинарима, виртуелним састанцима са предузетницима, интервјуима путем Тимса/Скајпа/Ватсапа.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600" dirty="0"/>
              <a:t>Студенти су сарађивали са компанијама и удружењима на задацима, интервјуима и завршној презентацији.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600" dirty="0"/>
              <a:t>Студенти су учествовали у презентацијама компанијама, процена је била заједничка (студенти, наставници, компаније), критеријуми су обухватали: потпуност предлога, реалност/могућност примене, квалитет презентације.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873273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02013" y="1655201"/>
            <a:ext cx="7704000" cy="33076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000" dirty="0"/>
              <a:t>Учење засновано на пројектима је метода у којој ученици истражују сложена питања из стварног живота или проблеме везане за садржај наставног плана и програма користећи поступке решавања проблема и користећи разноврсне изворе и материјале за учење како би постигли коначни производ.</a:t>
            </a:r>
          </a:p>
          <a:p>
            <a:pPr marL="139700" indent="0">
              <a:buNone/>
            </a:pPr>
            <a:r>
              <a:rPr lang="sr" sz="2000" kern="100" dirty="0">
                <a:solidFill>
                  <a:schemeClr val="tx1"/>
                </a:solidFill>
                <a:ea typeface="Calibri" panose="020F0502020204030204" pitchFamily="34" charset="0"/>
                <a:cs typeface="Vrinda" panose="020B0502040204020203" pitchFamily="34" charset="0"/>
              </a:rPr>
              <a:t>Студенти се ангажују у пројектима који захтевају истраживање, критичко размишљање, креативност и сарадњу. Пројекти могу бити </a:t>
            </a:r>
            <a:r>
              <a:rPr lang="sr" sz="2000" b="1" kern="100" dirty="0">
                <a:solidFill>
                  <a:schemeClr val="tx1"/>
                </a:solidFill>
                <a:ea typeface="Calibri" panose="020F0502020204030204" pitchFamily="34" charset="0"/>
                <a:cs typeface="Vrinda" panose="020B0502040204020203" pitchFamily="34" charset="0"/>
              </a:rPr>
              <a:t>интердисциплинарни </a:t>
            </a:r>
            <a:r>
              <a:rPr lang="sr" sz="2000" kern="100" dirty="0">
                <a:solidFill>
                  <a:schemeClr val="tx1"/>
                </a:solidFill>
                <a:ea typeface="Calibri" panose="020F0502020204030204" pitchFamily="34" charset="0"/>
                <a:cs typeface="Vrinda" panose="020B0502040204020203" pitchFamily="34" charset="0"/>
              </a:rPr>
              <a:t>, што омогућава студентима да истражују теме из више перспектива.</a:t>
            </a:r>
            <a:br>
              <a:rPr lang="mk-MK" sz="2000" kern="100" dirty="0">
                <a:solidFill>
                  <a:srgbClr val="FF0000"/>
                </a:solidFill>
                <a:ea typeface="Calibri" panose="020F0502020204030204" pitchFamily="34" charset="0"/>
                <a:cs typeface="Vrinda" panose="020B0502040204020203" pitchFamily="34" charset="0"/>
              </a:rPr>
            </a:br>
            <a:endParaRPr lang="en-US" sz="2000" dirty="0">
              <a:solidFill>
                <a:srgbClr val="FF0000"/>
              </a:solidFill>
            </a:endParaRPr>
          </a:p>
          <a:p>
            <a:pPr marL="139700" indent="0">
              <a:buNone/>
            </a:pP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Шта је учење засновано на пројектима (ПУР)?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2457" y="619432"/>
            <a:ext cx="4567275" cy="52391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Студије случаја 2</a:t>
            </a:r>
            <a:endParaRPr sz="2400" dirty="0"/>
          </a:p>
        </p:txBody>
      </p:sp>
      <p:sp>
        <p:nvSpPr>
          <p:cNvPr id="2" name="Rectangle 1"/>
          <p:cNvSpPr/>
          <p:nvPr/>
        </p:nvSpPr>
        <p:spPr>
          <a:xfrm>
            <a:off x="382457" y="1319402"/>
            <a:ext cx="8222673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1800" dirty="0"/>
              <a:t>Главни резултати:</a:t>
            </a:r>
          </a:p>
          <a:p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Ученици су високо оценили тимски рад и задовољство пројектом.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Побољшане вештине запошљивости: комуникација, тимски рад, решавање проблема.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Онлајн учење кроз пројекте има сличне резултате као учење уз физичко присуство, иако са потешкоћама за увиде на терену и презентације.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Изазови: недовољно смерница, временска ограничења, техничке потешкоће.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" sz="1800" dirty="0"/>
              <a:t>Вредна сарадња са компанијама/удружењима – реална перспектива и применљива решења.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936805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2457" y="534034"/>
            <a:ext cx="4567275" cy="582913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Студија случаја 2</a:t>
            </a:r>
            <a:endParaRPr sz="2400" dirty="0"/>
          </a:p>
        </p:txBody>
      </p:sp>
      <p:sp>
        <p:nvSpPr>
          <p:cNvPr id="2" name="Rectangle 1"/>
          <p:cNvSpPr/>
          <p:nvPr/>
        </p:nvSpPr>
        <p:spPr>
          <a:xfrm>
            <a:off x="382457" y="1116947"/>
            <a:ext cx="849607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1800" dirty="0"/>
              <a:t>Онлајн учење засновано на пројектима (PBL) у пољопривредно-прехрамбеном сектору показало се као ефикасна и флексибилна метода, која омогућава студентима да раде на задацима из стварног света и развијају практичне компетенције и вештине запошљивости.</a:t>
            </a:r>
          </a:p>
          <a:p>
            <a:endParaRPr lang="ru-RU" sz="1800" dirty="0"/>
          </a:p>
          <a:p>
            <a:r>
              <a:rPr lang="sr" sz="1800" dirty="0"/>
              <a:t>Иако је било изазова (недостатак директног увида у рад на терену, техничка ограничења и потреба за јачим вођством), вредност тимског рада, сарадње са спољним заинтересованим странама и резултата из стварног света значајно су повећали мотивацију и задовољство студената.</a:t>
            </a:r>
          </a:p>
          <a:p>
            <a:endParaRPr lang="ru-RU" sz="1800" dirty="0"/>
          </a:p>
          <a:p>
            <a:r>
              <a:rPr lang="sr" sz="1800" dirty="0"/>
              <a:t>Студија показује да се учење засновано на пројектима може успешно имплементирати у онлајн или хибридном формату, без губитка кључних предности методе.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853338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2710020" y="293946"/>
            <a:ext cx="3947089" cy="67587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800" dirty="0"/>
              <a:t>Закључак сесије</a:t>
            </a:r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410165" y="1221210"/>
            <a:ext cx="8546798" cy="273135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2000" dirty="0"/>
              <a:t>Учење засновано на пројектима чини наставу практичном и мотивишућом кроз проблеме из стварног света.</a:t>
            </a:r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r>
              <a:rPr lang="sr" sz="2000" dirty="0"/>
              <a:t>Ученици развијају вештине 21. века: тимски рад, критичко размишљање, креативност.</a:t>
            </a:r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r>
              <a:rPr lang="sr" sz="2000" dirty="0"/>
              <a:t>Искуства ЕУ показују да учење засновано на пројектима доводи до веће мотивације и бољих резултата.</a:t>
            </a:r>
          </a:p>
          <a:p>
            <a:pPr marL="0" indent="0">
              <a:buSzPts val="1100"/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61658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7" name="Google Shape;697;p41"/>
          <p:cNvCxnSpPr/>
          <p:nvPr/>
        </p:nvCxnSpPr>
        <p:spPr>
          <a:xfrm>
            <a:off x="-89125" y="2632575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98" name="Google Shape;698;p41"/>
          <p:cNvSpPr txBox="1">
            <a:spLocks noGrp="1"/>
          </p:cNvSpPr>
          <p:nvPr>
            <p:ph type="title"/>
          </p:nvPr>
        </p:nvSpPr>
        <p:spPr>
          <a:xfrm>
            <a:off x="4380271" y="1372883"/>
            <a:ext cx="3729301" cy="116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1600" dirty="0"/>
              <a:t>Баковом </a:t>
            </a:r>
            <a:endParaRPr sz="1600" dirty="0"/>
          </a:p>
        </p:txBody>
      </p:sp>
      <p:grpSp>
        <p:nvGrpSpPr>
          <p:cNvPr id="701" name="Google Shape;701;p41"/>
          <p:cNvGrpSpPr/>
          <p:nvPr/>
        </p:nvGrpSpPr>
        <p:grpSpPr>
          <a:xfrm flipH="1">
            <a:off x="69093" y="3973708"/>
            <a:ext cx="738986" cy="1169667"/>
            <a:chOff x="2715175" y="2312475"/>
            <a:chExt cx="435800" cy="689825"/>
          </a:xfrm>
        </p:grpSpPr>
        <p:sp>
          <p:nvSpPr>
            <p:cNvPr id="702" name="Google Shape;702;p41"/>
            <p:cNvSpPr/>
            <p:nvPr/>
          </p:nvSpPr>
          <p:spPr>
            <a:xfrm>
              <a:off x="2715175" y="2312475"/>
              <a:ext cx="301775" cy="297975"/>
            </a:xfrm>
            <a:custGeom>
              <a:avLst/>
              <a:gdLst/>
              <a:ahLst/>
              <a:cxnLst/>
              <a:rect l="l" t="t" r="r" b="b"/>
              <a:pathLst>
                <a:path w="12071" h="11919" extrusionOk="0">
                  <a:moveTo>
                    <a:pt x="116" y="0"/>
                  </a:moveTo>
                  <a:lnTo>
                    <a:pt x="116" y="0"/>
                  </a:lnTo>
                  <a:cubicBezTo>
                    <a:pt x="116" y="0"/>
                    <a:pt x="0" y="6477"/>
                    <a:pt x="2623" y="9849"/>
                  </a:cubicBezTo>
                  <a:cubicBezTo>
                    <a:pt x="3463" y="10932"/>
                    <a:pt x="5455" y="11918"/>
                    <a:pt x="7145" y="11918"/>
                  </a:cubicBezTo>
                  <a:cubicBezTo>
                    <a:pt x="8128" y="11918"/>
                    <a:pt x="9009" y="11584"/>
                    <a:pt x="9501" y="10741"/>
                  </a:cubicBezTo>
                  <a:cubicBezTo>
                    <a:pt x="11767" y="9813"/>
                    <a:pt x="12070" y="6102"/>
                    <a:pt x="10322" y="3854"/>
                  </a:cubicBezTo>
                  <a:cubicBezTo>
                    <a:pt x="7699" y="482"/>
                    <a:pt x="117" y="0"/>
                    <a:pt x="1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41"/>
            <p:cNvSpPr/>
            <p:nvPr/>
          </p:nvSpPr>
          <p:spPr>
            <a:xfrm>
              <a:off x="2808625" y="2448950"/>
              <a:ext cx="217475" cy="427050"/>
            </a:xfrm>
            <a:custGeom>
              <a:avLst/>
              <a:gdLst/>
              <a:ahLst/>
              <a:cxnLst/>
              <a:rect l="l" t="t" r="r" b="b"/>
              <a:pathLst>
                <a:path w="8699" h="17082" extrusionOk="0">
                  <a:moveTo>
                    <a:pt x="0" y="1"/>
                  </a:moveTo>
                  <a:cubicBezTo>
                    <a:pt x="1" y="1"/>
                    <a:pt x="7788" y="2866"/>
                    <a:pt x="8083" y="17049"/>
                  </a:cubicBezTo>
                  <a:cubicBezTo>
                    <a:pt x="8083" y="17049"/>
                    <a:pt x="8164" y="17082"/>
                    <a:pt x="8261" y="17082"/>
                  </a:cubicBezTo>
                  <a:cubicBezTo>
                    <a:pt x="8395" y="17082"/>
                    <a:pt x="8558" y="17019"/>
                    <a:pt x="8573" y="16719"/>
                  </a:cubicBezTo>
                  <a:cubicBezTo>
                    <a:pt x="8698" y="13837"/>
                    <a:pt x="8252" y="2793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41"/>
            <p:cNvSpPr/>
            <p:nvPr/>
          </p:nvSpPr>
          <p:spPr>
            <a:xfrm>
              <a:off x="2871050" y="2862450"/>
              <a:ext cx="279925" cy="139850"/>
            </a:xfrm>
            <a:custGeom>
              <a:avLst/>
              <a:gdLst/>
              <a:ahLst/>
              <a:cxnLst/>
              <a:rect l="l" t="t" r="r" b="b"/>
              <a:pathLst>
                <a:path w="11197" h="5594" extrusionOk="0">
                  <a:moveTo>
                    <a:pt x="5603" y="0"/>
                  </a:moveTo>
                  <a:cubicBezTo>
                    <a:pt x="2508" y="0"/>
                    <a:pt x="1" y="2507"/>
                    <a:pt x="1" y="5594"/>
                  </a:cubicBezTo>
                  <a:lnTo>
                    <a:pt x="11197" y="5594"/>
                  </a:lnTo>
                  <a:cubicBezTo>
                    <a:pt x="11197" y="2507"/>
                    <a:pt x="8690" y="0"/>
                    <a:pt x="56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Google Shape;665;p39"/>
          <p:cNvSpPr txBox="1">
            <a:spLocks/>
          </p:cNvSpPr>
          <p:nvPr/>
        </p:nvSpPr>
        <p:spPr>
          <a:xfrm>
            <a:off x="4277032" y="2632575"/>
            <a:ext cx="4035695" cy="19345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/>
            <a:r>
              <a:rPr lang="sr" b="1" dirty="0"/>
              <a:t>Систематска метода која укључује ученике у процес учења, знања и вештина кроз проширени процес истраживања структуриран око сложено структурираних питања и пажљиво осмишљених производа и задатака.</a:t>
            </a:r>
            <a:endParaRPr lang="ru-RU" dirty="0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2" b="4052"/>
          <a:stretch>
            <a:fillRect/>
          </a:stretch>
        </p:blipFill>
        <p:spPr>
          <a:xfrm>
            <a:off x="201820" y="283514"/>
            <a:ext cx="4661250" cy="428365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51D2B940-F1D3-8FD9-1344-35A291411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447D7-C428-4EC3-A0E5-96A259F69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967" y="238547"/>
            <a:ext cx="7704000" cy="1103556"/>
          </a:xfrm>
        </p:spPr>
        <p:txBody>
          <a:bodyPr/>
          <a:lstStyle/>
          <a:p>
            <a:r>
              <a:rPr lang="sr" dirty="0">
                <a:solidFill>
                  <a:schemeClr val="tx1"/>
                </a:solidFill>
              </a:rPr>
              <a:t>Зашто пројектно учење (ПУУ)?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8DFD04-59BF-54D5-A7A8-68246C1D3B29}"/>
              </a:ext>
            </a:extLst>
          </p:cNvPr>
          <p:cNvSpPr txBox="1">
            <a:spLocks/>
          </p:cNvSpPr>
          <p:nvPr/>
        </p:nvSpPr>
        <p:spPr>
          <a:xfrm>
            <a:off x="258151" y="1257811"/>
            <a:ext cx="4887555" cy="30413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indent="0">
              <a:buFont typeface="Nunito Light"/>
              <a:buNone/>
            </a:pPr>
            <a:r>
              <a:rPr lang="sr" sz="2000" dirty="0">
                <a:solidFill>
                  <a:schemeClr val="tx1"/>
                </a:solidFill>
                <a:latin typeface="+mn-lt"/>
              </a:rPr>
              <a:t>Учимо:</a:t>
            </a:r>
          </a:p>
          <a:p>
            <a:pPr marL="0" indent="0">
              <a:buFont typeface="Nunito Light"/>
              <a:buNone/>
            </a:pPr>
            <a:endParaRPr lang="mk-MK" sz="2000" dirty="0">
              <a:solidFill>
                <a:schemeClr val="tx1"/>
              </a:solidFill>
              <a:latin typeface="+mn-lt"/>
            </a:endParaRPr>
          </a:p>
          <a:p>
            <a:pPr marL="0" indent="0">
              <a:buFont typeface="Nunito Light"/>
              <a:buNone/>
            </a:pPr>
            <a:r>
              <a:rPr lang="sr" sz="2000" dirty="0">
                <a:solidFill>
                  <a:schemeClr val="tx1"/>
                </a:solidFill>
                <a:latin typeface="+mn-lt"/>
              </a:rPr>
              <a:t>10% онога што читамо,</a:t>
            </a:r>
          </a:p>
          <a:p>
            <a:pPr marL="0" indent="0">
              <a:buFont typeface="Nunito Light"/>
              <a:buNone/>
            </a:pPr>
            <a:r>
              <a:rPr lang="sr" sz="2000" dirty="0">
                <a:solidFill>
                  <a:schemeClr val="tx1"/>
                </a:solidFill>
                <a:latin typeface="+mn-lt"/>
              </a:rPr>
              <a:t>20% онога што чујемо,</a:t>
            </a:r>
          </a:p>
          <a:p>
            <a:pPr marL="0" indent="0">
              <a:buFont typeface="Nunito Light"/>
              <a:buNone/>
            </a:pPr>
            <a:r>
              <a:rPr lang="sr" sz="2000" dirty="0">
                <a:solidFill>
                  <a:schemeClr val="tx1"/>
                </a:solidFill>
                <a:latin typeface="+mn-lt"/>
              </a:rPr>
              <a:t>30% онога што видимо,</a:t>
            </a:r>
          </a:p>
          <a:p>
            <a:pPr marL="0" indent="0">
              <a:buFont typeface="Nunito Light"/>
              <a:buNone/>
            </a:pPr>
            <a:r>
              <a:rPr lang="sr" sz="2000" dirty="0">
                <a:solidFill>
                  <a:schemeClr val="tx1"/>
                </a:solidFill>
                <a:latin typeface="+mn-lt"/>
              </a:rPr>
              <a:t>50% онога што видимо и чујемо,</a:t>
            </a:r>
          </a:p>
          <a:p>
            <a:pPr marL="0" indent="0">
              <a:buFont typeface="Nunito Light"/>
              <a:buNone/>
            </a:pPr>
            <a:r>
              <a:rPr lang="sr" sz="2000" dirty="0">
                <a:solidFill>
                  <a:schemeClr val="tx1"/>
                </a:solidFill>
                <a:latin typeface="+mn-lt"/>
              </a:rPr>
              <a:t>70% онога што кажемо,</a:t>
            </a:r>
          </a:p>
          <a:p>
            <a:pPr marL="0" indent="0">
              <a:buFont typeface="Nunito Light"/>
              <a:buNone/>
            </a:pPr>
            <a:r>
              <a:rPr lang="sr" sz="2000" dirty="0">
                <a:solidFill>
                  <a:schemeClr val="tx1"/>
                </a:solidFill>
                <a:latin typeface="+mn-lt"/>
              </a:rPr>
              <a:t>90% онога што кажемо и урадимо.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B4D338E-8925-5DDD-82A4-351558761B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25114"/>
              </p:ext>
            </p:extLst>
          </p:nvPr>
        </p:nvGraphicFramePr>
        <p:xfrm>
          <a:off x="5145706" y="1277721"/>
          <a:ext cx="3573261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73261">
                  <a:extLst>
                    <a:ext uri="{9D8B030D-6E8A-4147-A177-3AD203B41FA5}">
                      <a16:colId xmlns:a16="http://schemas.microsoft.com/office/drawing/2014/main" val="481529800"/>
                    </a:ext>
                  </a:extLst>
                </a:gridCol>
              </a:tblGrid>
              <a:tr h="23317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" sz="1800" b="0" dirty="0">
                          <a:solidFill>
                            <a:schemeClr val="accent3"/>
                          </a:solidFill>
                        </a:rPr>
                        <a:t>Учимо... 10% из онога што читамо, 20% из онога што чујемо, 30% из онога што видимо, 50% из онога што и чујемо и видимо, 70% из онога о чему се разговара.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" sz="1800" b="0" dirty="0">
                          <a:solidFill>
                            <a:schemeClr val="accent3"/>
                          </a:solidFill>
                        </a:rPr>
                        <a:t>80% онога што лично доживљавамо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" sz="1800" b="0" dirty="0">
                          <a:solidFill>
                            <a:schemeClr val="accent3"/>
                          </a:solidFill>
                        </a:rPr>
                        <a:t>95% онога што учимо друге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" sz="1800" b="0" i="1" dirty="0">
                          <a:solidFill>
                            <a:schemeClr val="accent3"/>
                          </a:solidFill>
                        </a:rPr>
                        <a:t>- Вилијам Гласер -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62191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6253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519545"/>
            <a:ext cx="7704000" cy="4216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800" b="1" dirty="0"/>
              <a:t>Учење засновано на пројектима обухвата пет корака (Krajcik &amp; Blumenfeld, 2006):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endParaRPr lang="ru-RU" sz="2000" dirty="0"/>
          </a:p>
          <a:p>
            <a:pPr marL="596900" indent="-457200">
              <a:buAutoNum type="arabicPeriod"/>
            </a:pPr>
            <a:r>
              <a:rPr lang="sr" sz="2000" dirty="0">
                <a:solidFill>
                  <a:schemeClr val="tx1"/>
                </a:solidFill>
              </a:rPr>
              <a:t>Дефинисање </a:t>
            </a:r>
            <a:r>
              <a:rPr lang="sr" sz="2000" dirty="0"/>
              <a:t>водећег питања</a:t>
            </a:r>
          </a:p>
          <a:p>
            <a:pPr marL="596900" indent="-457200">
              <a:buAutoNum type="arabicPeriod"/>
            </a:pPr>
            <a:r>
              <a:rPr lang="sr" sz="2000" dirty="0"/>
              <a:t>Студентско истраживање водећег питања</a:t>
            </a:r>
          </a:p>
          <a:p>
            <a:pPr marL="596900" indent="-457200">
              <a:buAutoNum type="arabicPeriod"/>
            </a:pPr>
            <a:r>
              <a:rPr lang="sr" sz="2000" dirty="0"/>
              <a:t>Сарадња у активностима (са наставницима, вршњацима, заједницом)</a:t>
            </a:r>
          </a:p>
          <a:p>
            <a:pPr marL="596900" indent="-457200">
              <a:buAutoNum type="arabicPeriod"/>
            </a:pPr>
            <a:r>
              <a:rPr lang="sr" sz="2000" dirty="0"/>
              <a:t>Припрема за ученике и од стране ученика, интегрисана у наставу</a:t>
            </a:r>
          </a:p>
          <a:p>
            <a:pPr marL="596900" indent="-457200">
              <a:buAutoNum type="arabicPeriod"/>
            </a:pPr>
            <a:r>
              <a:rPr lang="sr" sz="2000" dirty="0"/>
              <a:t>Креирање производа</a:t>
            </a:r>
          </a:p>
        </p:txBody>
      </p:sp>
    </p:spTree>
    <p:extLst>
      <p:ext uri="{BB962C8B-B14F-4D97-AF65-F5344CB8AC3E}">
        <p14:creationId xmlns:p14="http://schemas.microsoft.com/office/powerpoint/2010/main" val="4045997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571750"/>
            <a:ext cx="7704000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000" dirty="0"/>
              <a:t>https://www.youtube.com/watch?v=LMCZvGesRz8&amp;ab_channel=PBLWorks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Шта је учење засновано на пројектима (ПУР)?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519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810082" y="161835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sr" dirty="0"/>
              <a:t>Које речи вам овде највише падају на памет?</a:t>
            </a:r>
            <a:endParaRPr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368" y="3160569"/>
            <a:ext cx="2367395" cy="2367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1154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482707" y="789038"/>
            <a:ext cx="3858600" cy="56126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Вештине 21. века</a:t>
            </a:r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593938" y="1507145"/>
            <a:ext cx="7871189" cy="27403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1800" dirty="0"/>
              <a:t>Како учење засновано на пројектима развија кључне вештине: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285750" indent="-285750">
              <a:buSzPts val="1100"/>
            </a:pPr>
            <a:r>
              <a:rPr lang="sr" sz="1800" dirty="0"/>
              <a:t>Критичко размишљање – анализирање и решавање сложених проблема</a:t>
            </a:r>
          </a:p>
          <a:p>
            <a:pPr marL="285750" indent="-285750">
              <a:buSzPts val="1100"/>
            </a:pPr>
            <a:r>
              <a:rPr lang="sr" sz="1800" dirty="0"/>
              <a:t>Креативност и иновативност – нове идеје, решења и приступи</a:t>
            </a:r>
          </a:p>
          <a:p>
            <a:pPr marL="285750" indent="-285750">
              <a:buSzPts val="1100"/>
            </a:pPr>
            <a:r>
              <a:rPr lang="sr" sz="1800" dirty="0"/>
              <a:t>Комуникација – јасно изражавање и дељење идеја</a:t>
            </a:r>
          </a:p>
          <a:p>
            <a:pPr marL="285750" indent="-285750">
              <a:buSzPts val="1100"/>
            </a:pPr>
            <a:r>
              <a:rPr lang="sr" sz="1800" dirty="0"/>
              <a:t>Сарадња – тимски рад и сарадња са различитим актерима</a:t>
            </a:r>
          </a:p>
          <a:p>
            <a:pPr marL="285750" indent="-285750">
              <a:buSzPts val="1100"/>
            </a:pPr>
            <a:r>
              <a:rPr lang="sr" sz="1800" dirty="0"/>
              <a:t>Дигитална писменост – коришћење технологија за учење и рад</a:t>
            </a:r>
          </a:p>
          <a:p>
            <a:pPr marL="285750" indent="-285750">
              <a:buSzPts val="1100"/>
            </a:pPr>
            <a:r>
              <a:rPr lang="sr" sz="1800" dirty="0"/>
              <a:t>Глобална и грађанска свест – одрживост, културна свест, одговорност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1605</Words>
  <Application>Microsoft Office PowerPoint</Application>
  <PresentationFormat>On-screen Show (16:9)</PresentationFormat>
  <Paragraphs>204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Calibri</vt:lpstr>
      <vt:lpstr>Arial</vt:lpstr>
      <vt:lpstr>Sora</vt:lpstr>
      <vt:lpstr>Times New Roman</vt:lpstr>
      <vt:lpstr>Cabin</vt:lpstr>
      <vt:lpstr>Nunito Light</vt:lpstr>
      <vt:lpstr>Soil Management and Conservation by Slidesgo</vt:lpstr>
      <vt:lpstr>PowerPoint Presentation</vt:lpstr>
      <vt:lpstr>Шта је учење засновано на пројектима (ПУР)?</vt:lpstr>
      <vt:lpstr>Шта је учење засновано на пројектима (ПУР)?</vt:lpstr>
      <vt:lpstr>Баковом </vt:lpstr>
      <vt:lpstr>Зашто пројектно учење (ПУУ)?</vt:lpstr>
      <vt:lpstr>PowerPoint Presentation</vt:lpstr>
      <vt:lpstr>Шта је учење засновано на пројектима (ПУР)?</vt:lpstr>
      <vt:lpstr>Које речи вам овде највише падају на памет?</vt:lpstr>
      <vt:lpstr>Вештине 21. века</vt:lpstr>
      <vt:lpstr>PowerPoint Presentation</vt:lpstr>
      <vt:lpstr>Главне карактеристике учења заснованог на пројектима су:</vt:lpstr>
      <vt:lpstr>Кључни принципи учења заснованог на пројектима (PBL)</vt:lpstr>
      <vt:lpstr>„Златни стандард за учење засновано на пројектима“ - Златни стандард PBL</vt:lpstr>
      <vt:lpstr>„ Златни стандард за учење засновано на пројектима“ - Златни стандард PBL</vt:lpstr>
      <vt:lpstr>„Златни стандард за учење засновано на пројектима“ - Златни стандард PBL</vt:lpstr>
      <vt:lpstr>Зашто овај „Златни стандард за учење засновано на пројектима“ - Златни стандард PBL ?</vt:lpstr>
      <vt:lpstr>Које од ових принципа већ користите у својој настави?</vt:lpstr>
      <vt:lpstr>Традиционална настава наспрам учења заснованог на пројектима (PBL)</vt:lpstr>
      <vt:lpstr>Где себе више видите – у левој или десној колони?</vt:lpstr>
      <vt:lpstr>Зашто је учење засновано на пројектима (УЗП) важно у пољопривреди?</vt:lpstr>
      <vt:lpstr>Дељење искустава</vt:lpstr>
      <vt:lpstr>Студија случаја 1</vt:lpstr>
      <vt:lpstr>Студије случаја 1</vt:lpstr>
      <vt:lpstr>Студије случаја 1</vt:lpstr>
      <vt:lpstr>Студије случаја 1</vt:lpstr>
      <vt:lpstr>Студија случаја 1</vt:lpstr>
      <vt:lpstr>Студија случаја 2</vt:lpstr>
      <vt:lpstr>Студије случаја 2</vt:lpstr>
      <vt:lpstr>Студије случаја 2</vt:lpstr>
      <vt:lpstr>Студије случаја 2</vt:lpstr>
      <vt:lpstr>Студија случаја 2</vt:lpstr>
      <vt:lpstr>Закључак сесије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54</cp:revision>
  <dcterms:modified xsi:type="dcterms:W3CDTF">2025-09-28T20:24:45Z</dcterms:modified>
</cp:coreProperties>
</file>