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54"/>
  </p:notesMasterIdLst>
  <p:sldIdLst>
    <p:sldId id="256" r:id="rId2"/>
    <p:sldId id="267" r:id="rId3"/>
    <p:sldId id="257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39" r:id="rId14"/>
    <p:sldId id="360" r:id="rId15"/>
    <p:sldId id="361" r:id="rId16"/>
    <p:sldId id="362" r:id="rId17"/>
    <p:sldId id="363" r:id="rId18"/>
    <p:sldId id="364" r:id="rId19"/>
    <p:sldId id="365" r:id="rId20"/>
    <p:sldId id="366" r:id="rId21"/>
    <p:sldId id="367" r:id="rId22"/>
    <p:sldId id="368" r:id="rId23"/>
    <p:sldId id="340" r:id="rId24"/>
    <p:sldId id="369" r:id="rId25"/>
    <p:sldId id="370" r:id="rId26"/>
    <p:sldId id="371" r:id="rId27"/>
    <p:sldId id="372" r:id="rId28"/>
    <p:sldId id="373" r:id="rId29"/>
    <p:sldId id="341" r:id="rId30"/>
    <p:sldId id="387" r:id="rId31"/>
    <p:sldId id="374" r:id="rId32"/>
    <p:sldId id="375" r:id="rId33"/>
    <p:sldId id="342" r:id="rId34"/>
    <p:sldId id="376" r:id="rId35"/>
    <p:sldId id="343" r:id="rId36"/>
    <p:sldId id="377" r:id="rId37"/>
    <p:sldId id="378" r:id="rId38"/>
    <p:sldId id="379" r:id="rId39"/>
    <p:sldId id="380" r:id="rId40"/>
    <p:sldId id="381" r:id="rId41"/>
    <p:sldId id="382" r:id="rId42"/>
    <p:sldId id="383" r:id="rId43"/>
    <p:sldId id="384" r:id="rId44"/>
    <p:sldId id="385" r:id="rId45"/>
    <p:sldId id="386" r:id="rId46"/>
    <p:sldId id="320" r:id="rId47"/>
    <p:sldId id="344" r:id="rId48"/>
    <p:sldId id="345" r:id="rId49"/>
    <p:sldId id="348" r:id="rId50"/>
    <p:sldId id="349" r:id="rId51"/>
    <p:sldId id="350" r:id="rId52"/>
    <p:sldId id="323" r:id="rId53"/>
  </p:sldIdLst>
  <p:sldSz cx="9144000" cy="5143500" type="screen16x9"/>
  <p:notesSz cx="6858000" cy="9144000"/>
  <p:embeddedFontLst>
    <p:embeddedFont>
      <p:font typeface="Nunito Light" panose="020B0604020202020204" charset="0"/>
      <p:regular r:id="rId55"/>
    </p:embeddedFont>
    <p:embeddedFont>
      <p:font typeface="Sora" panose="020B0604020202020204" charset="0"/>
      <p:regular r:id="rId56"/>
      <p:bold r:id="rId57"/>
    </p:embeddedFont>
    <p:embeddedFont>
      <p:font typeface="Cabin" panose="020B060402020202020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658" y="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5" Type="http://schemas.openxmlformats.org/officeDocument/2006/relationships/slide" Target="slides/slide4.xml"/><Relationship Id="rId61" Type="http://schemas.openxmlformats.org/officeDocument/2006/relationships/font" Target="fonts/font7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17672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52646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53022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33719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43781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932743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04087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17649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32126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88443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57620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058877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03194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53051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1856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7897608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28647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45803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47058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39823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65331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18401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331702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110281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16336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0615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038053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3611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851372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2428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0507306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91585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94993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104378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097734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472732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207238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810634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512683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73731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558727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8196162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733214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761604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26646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48038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39419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10540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01973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8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8"/>
          <p:cNvSpPr txBox="1">
            <a:spLocks noGrp="1"/>
          </p:cNvSpPr>
          <p:nvPr>
            <p:ph type="title"/>
          </p:nvPr>
        </p:nvSpPr>
        <p:spPr>
          <a:xfrm>
            <a:off x="713225" y="1533075"/>
            <a:ext cx="4473000" cy="20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4" name="Google Shape;124;p8"/>
          <p:cNvSpPr>
            <a:spLocks noGrp="1"/>
          </p:cNvSpPr>
          <p:nvPr>
            <p:ph type="pic" idx="2"/>
          </p:nvPr>
        </p:nvSpPr>
        <p:spPr>
          <a:xfrm>
            <a:off x="5388475" y="603050"/>
            <a:ext cx="3042300" cy="39372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25" name="Google Shape;125;p8"/>
          <p:cNvGrpSpPr/>
          <p:nvPr/>
        </p:nvGrpSpPr>
        <p:grpSpPr>
          <a:xfrm>
            <a:off x="-149787" y="-84629"/>
            <a:ext cx="9382770" cy="5377907"/>
            <a:chOff x="-149787" y="-84629"/>
            <a:chExt cx="9382770" cy="5377907"/>
          </a:xfrm>
        </p:grpSpPr>
        <p:grpSp>
          <p:nvGrpSpPr>
            <p:cNvPr id="126" name="Google Shape;126;p8"/>
            <p:cNvGrpSpPr/>
            <p:nvPr/>
          </p:nvGrpSpPr>
          <p:grpSpPr>
            <a:xfrm rot="-5400000">
              <a:off x="8350688" y="2727972"/>
              <a:ext cx="1075310" cy="689281"/>
              <a:chOff x="7884988" y="4530097"/>
              <a:chExt cx="1075310" cy="689281"/>
            </a:xfrm>
          </p:grpSpPr>
          <p:grpSp>
            <p:nvGrpSpPr>
              <p:cNvPr id="127" name="Google Shape;127;p8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128" name="Google Shape;128;p8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9" name="Google Shape;129;p8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30" name="Google Shape;130;p8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131" name="Google Shape;131;p8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32" name="Google Shape;132;p8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33" name="Google Shape;133;p8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134" name="Google Shape;134;p8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8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8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8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" name="Google Shape;138;p8"/>
            <p:cNvGrpSpPr/>
            <p:nvPr/>
          </p:nvGrpSpPr>
          <p:grpSpPr>
            <a:xfrm>
              <a:off x="865238" y="4603997"/>
              <a:ext cx="1075310" cy="689281"/>
              <a:chOff x="7884988" y="4530097"/>
              <a:chExt cx="1075310" cy="689281"/>
            </a:xfrm>
          </p:grpSpPr>
          <p:grpSp>
            <p:nvGrpSpPr>
              <p:cNvPr id="139" name="Google Shape;139;p8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140" name="Google Shape;140;p8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1" name="Google Shape;141;p8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42" name="Google Shape;142;p8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143" name="Google Shape;143;p8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44" name="Google Shape;144;p8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4" r:id="rId3"/>
    <p:sldLayoutId id="2147483658" r:id="rId4"/>
    <p:sldLayoutId id="2147483679" r:id="rId5"/>
    <p:sldLayoutId id="2147483680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  <p:sp>
        <p:nvSpPr>
          <p:cNvPr id="26" name="Subtitle 7"/>
          <p:cNvSpPr txBox="1">
            <a:spLocks/>
          </p:cNvSpPr>
          <p:nvPr/>
        </p:nvSpPr>
        <p:spPr>
          <a:xfrm>
            <a:off x="265107" y="1671970"/>
            <a:ext cx="5927873" cy="741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sr" sz="2400" b="1" dirty="0"/>
              <a:t>Разумевање учења заснованог на пројектима (PBL) у пољопривредном образовању</a:t>
            </a:r>
            <a:endParaRPr lang="en-US" sz="3600" b="1" dirty="0"/>
          </a:p>
        </p:txBody>
      </p:sp>
      <p:sp>
        <p:nvSpPr>
          <p:cNvPr id="13" name="Subtitle 7"/>
          <p:cNvSpPr txBox="1">
            <a:spLocks/>
          </p:cNvSpPr>
          <p:nvPr/>
        </p:nvSpPr>
        <p:spPr>
          <a:xfrm>
            <a:off x="2214231" y="189885"/>
            <a:ext cx="4955700" cy="4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en-US" sz="1100" smtClean="0"/>
              <a:t>AgriTech Solutions: Innovating VET for Sustainable Agriculture </a:t>
            </a:r>
          </a:p>
          <a:p>
            <a:pPr algn="ctr"/>
            <a:r>
              <a:rPr lang="en-US" sz="1100" smtClean="0"/>
              <a:t>AgriTech Solutions: </a:t>
            </a:r>
            <a:r>
              <a:rPr lang="mk-MK" sz="1100" smtClean="0"/>
              <a:t>Иновативно СОО за одрживу пољопривреду</a:t>
            </a:r>
          </a:p>
          <a:p>
            <a:pPr algn="ctr"/>
            <a:r>
              <a:rPr lang="en-US" sz="1100" smtClean="0"/>
              <a:t>AgriTech Solutions: </a:t>
            </a:r>
            <a:r>
              <a:rPr lang="mk-MK" sz="1100" smtClean="0"/>
              <a:t>Иновативно СОО за одржливо земјоделство</a:t>
            </a:r>
          </a:p>
          <a:p>
            <a:pPr algn="ctr"/>
            <a:r>
              <a:rPr lang="mk-MK" sz="1100" smtClean="0"/>
              <a:t>2024-1-</a:t>
            </a:r>
            <a:r>
              <a:rPr lang="en-US" sz="1100" smtClean="0"/>
              <a:t>RS01-KA210-VET-000244168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872399" y="1637488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en-US" sz="2000" dirty="0"/>
              <a:t>Google Workspace </a:t>
            </a:r>
            <a:r>
              <a:rPr lang="ru-RU" sz="2000" dirty="0"/>
              <a:t>се односи на пакет онлајн алата за сарадњу, укључујући Документе, Табеле и Презентације, који омогућавају корисницима да креирају и уређују документе, табеле и презентације у реалном времену, са било ког уређаја са интернет конекцијом. Кључне карактеристике укључују коауторство, историју верзија и беспрекорне опције дељења, са функцијама заснованим на вештачкој интелигенцији доступним путем додатака попут </a:t>
            </a:r>
            <a:r>
              <a:rPr lang="en-US" sz="2000" dirty="0"/>
              <a:t>Gemini-</a:t>
            </a:r>
            <a:r>
              <a:rPr lang="ru-RU" sz="2000" dirty="0"/>
              <a:t>ја за побољшање креирања и анализе садржаја.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4509" y="417316"/>
            <a:ext cx="6664035" cy="572700"/>
          </a:xfrm>
        </p:spPr>
        <p:txBody>
          <a:bodyPr/>
          <a:lstStyle/>
          <a:p>
            <a:r>
              <a:rPr lang="en-US" dirty="0"/>
              <a:t>Google Workspace (Docs, Sheets, Slides)</a:t>
            </a:r>
          </a:p>
        </p:txBody>
      </p:sp>
    </p:spTree>
    <p:extLst>
      <p:ext uri="{BB962C8B-B14F-4D97-AF65-F5344CB8AC3E}">
        <p14:creationId xmlns:p14="http://schemas.microsoft.com/office/powerpoint/2010/main" val="397901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4509" y="417316"/>
            <a:ext cx="6664035" cy="572700"/>
          </a:xfrm>
        </p:spPr>
        <p:txBody>
          <a:bodyPr/>
          <a:lstStyle/>
          <a:p>
            <a:r>
              <a:rPr lang="en-US" dirty="0"/>
              <a:t>Google Workspace (Docs, Sheets, Slides)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281" y="1828801"/>
            <a:ext cx="7203282" cy="250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02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872399" y="1637488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ru-RU" sz="2000" b="1" dirty="0"/>
              <a:t>Отворите Google </a:t>
            </a:r>
            <a:r>
              <a:rPr lang="ru-RU" sz="2000" b="1" dirty="0" smtClean="0"/>
              <a:t>документе/табеле/презентације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Направите </a:t>
            </a:r>
            <a:r>
              <a:rPr lang="ru-RU" sz="2000" b="1" dirty="0"/>
              <a:t>документ или </a:t>
            </a:r>
            <a:r>
              <a:rPr lang="ru-RU" sz="2000" b="1" dirty="0" smtClean="0"/>
              <a:t>табелу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Поделите </a:t>
            </a:r>
            <a:r>
              <a:rPr lang="ru-RU" sz="2000" b="1" dirty="0"/>
              <a:t>је са својим тимом путем </a:t>
            </a:r>
            <a:r>
              <a:rPr lang="ru-RU" sz="2000" b="1" dirty="0" smtClean="0"/>
              <a:t>линка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Радите </a:t>
            </a:r>
            <a:r>
              <a:rPr lang="ru-RU" sz="2000" b="1" dirty="0"/>
              <a:t>заједно у реалном времену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4509" y="417316"/>
            <a:ext cx="6664035" cy="572700"/>
          </a:xfrm>
        </p:spPr>
        <p:txBody>
          <a:bodyPr/>
          <a:lstStyle/>
          <a:p>
            <a:r>
              <a:rPr lang="en-US" dirty="0"/>
              <a:t>Google Workspace (Docs, Sheets, Slides)</a:t>
            </a:r>
          </a:p>
        </p:txBody>
      </p:sp>
    </p:spTree>
    <p:extLst>
      <p:ext uri="{BB962C8B-B14F-4D97-AF65-F5344CB8AC3E}">
        <p14:creationId xmlns:p14="http://schemas.microsoft.com/office/powerpoint/2010/main" val="7282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Canva (постери, презентације, инфографике 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Padlet / Miro (колаборативне табле 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Генијално (интерактивни садржај)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Алати за креативност и презентације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332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ru-RU" sz="2000" b="1" dirty="0"/>
              <a:t>Canva је платформа за графички дизајн за креирање визуелног садржаја за презентације, веб странице и сличне производе.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 smtClean="0"/>
              <a:t>Canva.com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347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 smtClean="0"/>
              <a:t>Canva.com</a:t>
            </a:r>
            <a:endParaRPr lang="ru-R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50" y="1408402"/>
            <a:ext cx="4810849" cy="2288598"/>
          </a:xfrm>
          <a:prstGeom prst="rect">
            <a:avLst/>
          </a:prstGeom>
        </p:spPr>
      </p:pic>
      <p:pic>
        <p:nvPicPr>
          <p:cNvPr id="3076" name="Picture 4" descr="Canva Create 2024: Introducing a whole new Canv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95538"/>
            <a:ext cx="4241715" cy="2384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121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ru-RU" sz="2000" b="1" dirty="0"/>
              <a:t>Отворите canva.com и пријавите </a:t>
            </a:r>
            <a:r>
              <a:rPr lang="ru-RU" sz="2000" b="1" dirty="0" smtClean="0"/>
              <a:t>се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Изаберите </a:t>
            </a:r>
            <a:r>
              <a:rPr lang="ru-RU" sz="2000" b="1" dirty="0"/>
              <a:t>шаблон (постер, презентацију</a:t>
            </a:r>
            <a:r>
              <a:rPr lang="ru-RU" sz="2000" b="1" dirty="0" smtClean="0"/>
              <a:t>)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Додајте </a:t>
            </a:r>
            <a:r>
              <a:rPr lang="ru-RU" sz="2000" b="1" dirty="0"/>
              <a:t>текст, слике и </a:t>
            </a:r>
            <a:r>
              <a:rPr lang="ru-RU" sz="2000" b="1" dirty="0" smtClean="0"/>
              <a:t>иконе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Преузмите </a:t>
            </a:r>
            <a:r>
              <a:rPr lang="ru-RU" sz="2000" b="1" dirty="0"/>
              <a:t>готов дизајн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 smtClean="0"/>
              <a:t>Canva.com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974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ru-RU" sz="2000" b="1" dirty="0"/>
              <a:t>Padlet је једноставна дигитална табла за дељење идеја, слика и линкова у реалном времену</a:t>
            </a:r>
            <a:r>
              <a:rPr lang="ru-RU" sz="2000" b="1" dirty="0" smtClean="0"/>
              <a:t>.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Miro </a:t>
            </a:r>
            <a:r>
              <a:rPr lang="ru-RU" sz="2000" b="1" dirty="0"/>
              <a:t>је онлајн табла за визуелну сарадњу, идеје и планирање пројеката.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 smtClean="0"/>
              <a:t>Padlet.com/Miro.com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33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 smtClean="0"/>
              <a:t>Padlet.com/Miro.com</a:t>
            </a:r>
            <a:endParaRPr lang="ru-R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2" y="1224395"/>
            <a:ext cx="5500912" cy="27074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4470" y="2471291"/>
            <a:ext cx="4750594" cy="267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176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ru-RU" sz="2000" b="1" dirty="0"/>
              <a:t>Отворите padlet.com или </a:t>
            </a:r>
            <a:r>
              <a:rPr lang="ru-RU" sz="2000" b="1" dirty="0" smtClean="0"/>
              <a:t>miro.com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Направите </a:t>
            </a:r>
            <a:r>
              <a:rPr lang="ru-RU" sz="2000" b="1" dirty="0"/>
              <a:t>нову </a:t>
            </a:r>
            <a:r>
              <a:rPr lang="ru-RU" sz="2000" b="1" dirty="0" smtClean="0"/>
              <a:t>таблу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Додајте </a:t>
            </a:r>
            <a:r>
              <a:rPr lang="ru-RU" sz="2000" b="1" dirty="0"/>
              <a:t>белешке, слике или </a:t>
            </a:r>
            <a:r>
              <a:rPr lang="ru-RU" sz="2000" b="1" dirty="0" smtClean="0"/>
              <a:t>линкове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Поделите </a:t>
            </a:r>
            <a:r>
              <a:rPr lang="ru-RU" sz="2000" b="1" dirty="0"/>
              <a:t>таблу са групом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 smtClean="0"/>
              <a:t>Padlet.com/Miro.com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442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8" name="Google Shape;898;p49"/>
          <p:cNvCxnSpPr/>
          <p:nvPr/>
        </p:nvCxnSpPr>
        <p:spPr>
          <a:xfrm>
            <a:off x="-89125" y="382560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99" name="Google Shape;899;p49"/>
          <p:cNvSpPr txBox="1">
            <a:spLocks noGrp="1"/>
          </p:cNvSpPr>
          <p:nvPr>
            <p:ph type="title"/>
          </p:nvPr>
        </p:nvSpPr>
        <p:spPr>
          <a:xfrm>
            <a:off x="671661" y="1067126"/>
            <a:ext cx="4473000" cy="207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sr" sz="3600" dirty="0"/>
              <a:t>Дигитални и практични алати</a:t>
            </a:r>
            <a:endParaRPr sz="3600" dirty="0"/>
          </a:p>
        </p:txBody>
      </p:sp>
      <p:pic>
        <p:nvPicPr>
          <p:cNvPr id="3" name="Picture Placeholder 2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4" r="24244"/>
          <a:stretch>
            <a:fillRect/>
          </a:stretch>
        </p:blipFill>
        <p:spPr/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ru-RU" sz="2000" b="1" dirty="0"/>
              <a:t>Genially је онлајн алат за креирање интерактивних презентација, инфографика и квизова са мноштвом визуелних ефеката.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 smtClean="0"/>
              <a:t>Gennially.com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0802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 smtClean="0"/>
              <a:t>Gennially.com</a:t>
            </a:r>
            <a:endParaRPr lang="ru-R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3122676"/>
            <a:ext cx="6900863" cy="191690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9664" y="1135488"/>
            <a:ext cx="5549892" cy="3121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7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ru-RU" sz="2000" b="1" dirty="0"/>
              <a:t>Отворите </a:t>
            </a:r>
            <a:r>
              <a:rPr lang="ru-RU" sz="2000" b="1" dirty="0" smtClean="0"/>
              <a:t>genially.com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Изаберите </a:t>
            </a:r>
            <a:r>
              <a:rPr lang="ru-RU" sz="2000" b="1" dirty="0"/>
              <a:t>тип садржаја (квиз, инфографика</a:t>
            </a:r>
            <a:r>
              <a:rPr lang="ru-RU" sz="2000" b="1" dirty="0" smtClean="0"/>
              <a:t>)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Додајте </a:t>
            </a:r>
            <a:r>
              <a:rPr lang="ru-RU" sz="2000" b="1" dirty="0"/>
              <a:t>интерактивне </a:t>
            </a:r>
            <a:r>
              <a:rPr lang="ru-RU" sz="2000" b="1" dirty="0" smtClean="0"/>
              <a:t>елементе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Поделите </a:t>
            </a:r>
            <a:r>
              <a:rPr lang="ru-RU" sz="2000" b="1" dirty="0"/>
              <a:t>коначну верзију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 smtClean="0"/>
              <a:t>Gennially.com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67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Google Forms / Microsoft Forms ( анкете и анкете 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Ексел / Гугл табеле ( анализа података 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Онлајн калкулатори и симулатори за пољопривреду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Алати за истраживање и анализу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5807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ru-RU" sz="2000" b="1" dirty="0"/>
              <a:t>Google Forms и Microsoft Forms су онлајн алати за лако креирање анкета, квизова и образаца за прикупљање и анализу одговора.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/>
              <a:t>Google Forms </a:t>
            </a:r>
            <a:r>
              <a:rPr lang="mk-MK" dirty="0"/>
              <a:t>или </a:t>
            </a:r>
            <a:r>
              <a:rPr lang="en-US" dirty="0"/>
              <a:t>Microsoft Forms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394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/>
              <a:t>Google Forms </a:t>
            </a:r>
            <a:r>
              <a:rPr lang="mk-MK" dirty="0"/>
              <a:t>или </a:t>
            </a:r>
            <a:r>
              <a:rPr lang="en-US" dirty="0"/>
              <a:t>Microsoft Forms</a:t>
            </a:r>
            <a:endParaRPr lang="ru-RU" dirty="0"/>
          </a:p>
        </p:txBody>
      </p:sp>
      <p:pic>
        <p:nvPicPr>
          <p:cNvPr id="4098" name="Picture 2" descr="How to Create Ranked Choices in Google Forms | xFanatic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09" y="1459200"/>
            <a:ext cx="3286563" cy="316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8072" y="1522485"/>
            <a:ext cx="4446443" cy="266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1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ru-RU" sz="2000" b="1" dirty="0"/>
              <a:t>Отворите Google Forms или Microsoft </a:t>
            </a:r>
            <a:r>
              <a:rPr lang="ru-RU" sz="2000" b="1" dirty="0" smtClean="0"/>
              <a:t>Forms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Направите </a:t>
            </a:r>
            <a:r>
              <a:rPr lang="ru-RU" sz="2000" b="1" dirty="0"/>
              <a:t>питања (анкету или квиз</a:t>
            </a:r>
            <a:r>
              <a:rPr lang="ru-RU" sz="2000" b="1" dirty="0" smtClean="0"/>
              <a:t>)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Поделите </a:t>
            </a:r>
            <a:r>
              <a:rPr lang="ru-RU" sz="2000" b="1" dirty="0"/>
              <a:t>образац помоћу </a:t>
            </a:r>
            <a:r>
              <a:rPr lang="ru-RU" sz="2000" b="1" dirty="0" smtClean="0"/>
              <a:t>линка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Прегледајте </a:t>
            </a:r>
            <a:r>
              <a:rPr lang="ru-RU" sz="2000" b="1" dirty="0"/>
              <a:t>резултате у табели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/>
              <a:t>Google Forms </a:t>
            </a:r>
            <a:r>
              <a:rPr lang="mk-MK" dirty="0"/>
              <a:t>или </a:t>
            </a:r>
            <a:r>
              <a:rPr lang="en-US" dirty="0"/>
              <a:t>Microsoft Forms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08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ru-RU" sz="2000" b="1" dirty="0"/>
              <a:t>Ексел / Гугл табеле су алати за табеларне прорачуне за унос, обраду и визуелизацију података путем формула и графикона.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/>
              <a:t>Excel / Google Sheets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1056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/>
              <a:t>Excel / Google Sheets </a:t>
            </a:r>
            <a:endParaRPr lang="ru-R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011" y="1135488"/>
            <a:ext cx="5529955" cy="386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65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727" y="1858188"/>
            <a:ext cx="7704000" cy="572700"/>
          </a:xfrm>
        </p:spPr>
        <p:txBody>
          <a:bodyPr/>
          <a:lstStyle/>
          <a:p>
            <a:r>
              <a:rPr lang="sr" dirty="0"/>
              <a:t>Практични алати у теренском раду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75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64582" y="2078211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Трело, Асана ( додела задатака)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Google Workspace (Документи, Табеле, Презентације)</a:t>
            </a:r>
            <a:endParaRPr lang="mk-MK" sz="2000" b="1" dirty="0"/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Microsoft Teams / Moodle ( комуникација)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Алати за организацију и управљање пројектима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ru-RU" sz="2000" b="1" dirty="0"/>
              <a:t>Онлајн пољопривредни калкулатори и симулатори су дигитални алати који омогућавају прорачуне и симулације (нпр. потребе за водом, ђубрење, приноси) како би се олакшало планирање пољопривредне производње.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ru-RU" dirty="0"/>
              <a:t>Онлајн калкулатори и симулатори за пољопривреду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246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en-US" sz="2000" b="1" dirty="0"/>
              <a:t>Crop Quest – Farm </a:t>
            </a:r>
            <a:r>
              <a:rPr lang="en-US" sz="2000" b="1" dirty="0" smtClean="0"/>
              <a:t>Calculators</a:t>
            </a:r>
          </a:p>
          <a:p>
            <a:pPr marL="139700" indent="0">
              <a:buNone/>
            </a:pPr>
            <a:r>
              <a:rPr lang="ru-RU" sz="2000" dirty="0"/>
              <a:t>калкулатори за број биљака по јединици површине, губитке при жетви и слични прорачуни.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ru-RU" dirty="0"/>
              <a:t>Онлајн калкулатори и симулатори за пољопривреду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155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879327" y="429520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en-US" sz="2000" b="1" dirty="0"/>
              <a:t>Crop Quest – Farm Calculators</a:t>
            </a:r>
            <a:endParaRPr lang="ru-RU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612" y="950130"/>
            <a:ext cx="5600701" cy="3913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1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89272" y="1946594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Креирање QR кода за истраживачке задатке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Линкови до видео снимака, материјала, мапа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Ученици користе мобилни телефон за приступ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QR кодови у учењу заснованом на пројектима ( PBL 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8913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/>
              <a:t>QR </a:t>
            </a:r>
            <a:r>
              <a:rPr lang="ru-RU" dirty="0"/>
              <a:t>кодови во </a:t>
            </a:r>
            <a:r>
              <a:rPr lang="ru-RU" dirty="0" smtClean="0"/>
              <a:t>учењето базирано на проекти (</a:t>
            </a:r>
            <a:r>
              <a:rPr lang="en-US" dirty="0" smtClean="0"/>
              <a:t>PBL</a:t>
            </a:r>
            <a:r>
              <a:rPr lang="mk-MK" dirty="0" smtClean="0"/>
              <a:t>)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817417" y="1963776"/>
            <a:ext cx="62206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QR Code Generator → https://www.qr-code-generator.com</a:t>
            </a:r>
          </a:p>
        </p:txBody>
      </p:sp>
      <p:sp>
        <p:nvSpPr>
          <p:cNvPr id="4" name="Rectangle 3"/>
          <p:cNvSpPr/>
          <p:nvPr/>
        </p:nvSpPr>
        <p:spPr>
          <a:xfrm>
            <a:off x="817416" y="2730509"/>
            <a:ext cx="67610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Уметните линк, текст, PDF, слику или видео</a:t>
            </a:r>
            <a:r>
              <a:rPr lang="ru-RU" dirty="0" smtClean="0"/>
              <a:t>.</a:t>
            </a:r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Направите </a:t>
            </a:r>
            <a:r>
              <a:rPr lang="ru-RU" dirty="0"/>
              <a:t>QR код једним кликом</a:t>
            </a:r>
            <a:r>
              <a:rPr lang="ru-RU" dirty="0" smtClean="0"/>
              <a:t>.</a:t>
            </a:r>
            <a:endParaRPr lang="en-US" dirty="0" smtClean="0"/>
          </a:p>
          <a:p>
            <a:endParaRPr lang="en-US" dirty="0" smtClean="0"/>
          </a:p>
          <a:p>
            <a:r>
              <a:rPr lang="ru-RU" dirty="0" smtClean="0"/>
              <a:t>Делите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681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823908" y="1967376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sr" sz="2000" b="1" dirty="0"/>
              <a:t>са мобилног телефона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Google Drive / OneDrive за складиштење</a:t>
            </a:r>
          </a:p>
          <a:p>
            <a:pPr marL="596900" indent="-457200">
              <a:buFont typeface="+mj-lt"/>
              <a:buAutoNum type="arabicPeriod"/>
            </a:pPr>
            <a:r>
              <a:rPr lang="sr" sz="2000" b="1" dirty="0"/>
              <a:t>прича (ArcGIS) – комбиновање теренских података и мапа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Дигитална документација на терену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8821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67599" y="1530958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en-US" sz="2000" b="1" dirty="0"/>
              <a:t>Google Drive </a:t>
            </a:r>
            <a:r>
              <a:rPr lang="mk-MK" sz="2000" b="1" dirty="0"/>
              <a:t>и </a:t>
            </a:r>
            <a:r>
              <a:rPr lang="en-US" sz="2000" b="1" dirty="0"/>
              <a:t>OneDrive </a:t>
            </a:r>
            <a:r>
              <a:rPr lang="mk-MK" sz="2000" b="1" dirty="0"/>
              <a:t>су онлајн сервиси за складиштење и дељење датотека у „облаку</a:t>
            </a:r>
            <a:r>
              <a:rPr lang="mk-MK" sz="2000" b="1" dirty="0" smtClean="0"/>
              <a:t>“.</a:t>
            </a:r>
            <a:endParaRPr lang="en-US" sz="2000" b="1" dirty="0" smtClean="0"/>
          </a:p>
          <a:p>
            <a:pPr marL="139700" indent="0">
              <a:buNone/>
            </a:pPr>
            <a:endParaRPr lang="en-US" sz="2000" b="1" dirty="0"/>
          </a:p>
          <a:p>
            <a:pPr marL="139700" indent="0">
              <a:buNone/>
            </a:pPr>
            <a:r>
              <a:rPr lang="en-US" sz="2000" b="1" dirty="0" smtClean="0"/>
              <a:t>Google </a:t>
            </a:r>
            <a:r>
              <a:rPr lang="en-US" sz="2000" b="1" dirty="0"/>
              <a:t>Drive → </a:t>
            </a:r>
            <a:r>
              <a:rPr lang="mk-MK" sz="2000" b="1" dirty="0"/>
              <a:t>део </a:t>
            </a:r>
            <a:r>
              <a:rPr lang="en-US" sz="2000" b="1" dirty="0"/>
              <a:t>Google Workspace-</a:t>
            </a:r>
            <a:r>
              <a:rPr lang="mk-MK" sz="2000" b="1" dirty="0"/>
              <a:t>а, омогућава вам складиштење, дељење и сарадњу на документима, табелама и презентацијама</a:t>
            </a:r>
            <a:r>
              <a:rPr lang="mk-MK" sz="2000" b="1" dirty="0" smtClean="0"/>
              <a:t>.</a:t>
            </a:r>
            <a:endParaRPr lang="en-US" sz="2000" b="1" dirty="0" smtClean="0"/>
          </a:p>
          <a:p>
            <a:pPr marL="139700" indent="0">
              <a:buNone/>
            </a:pPr>
            <a:endParaRPr lang="en-US" sz="2000" b="1" dirty="0"/>
          </a:p>
          <a:p>
            <a:pPr marL="139700" indent="0">
              <a:buNone/>
            </a:pPr>
            <a:r>
              <a:rPr lang="en-US" sz="2000" b="1" dirty="0" smtClean="0"/>
              <a:t>OneDrive </a:t>
            </a:r>
            <a:r>
              <a:rPr lang="en-US" sz="2000" b="1" dirty="0"/>
              <a:t>→ </a:t>
            </a:r>
            <a:r>
              <a:rPr lang="mk-MK" sz="2000" b="1" dirty="0"/>
              <a:t>део </a:t>
            </a:r>
            <a:r>
              <a:rPr lang="en-US" sz="2000" b="1" dirty="0"/>
              <a:t>Microsoft 365, </a:t>
            </a:r>
            <a:r>
              <a:rPr lang="mk-MK" sz="2000" b="1" dirty="0"/>
              <a:t>омогућава вам складиштење и синхронизацију датотека, као и дељење приступа путем </a:t>
            </a:r>
            <a:r>
              <a:rPr lang="en-US" sz="2000" b="1" dirty="0"/>
              <a:t>Word-</a:t>
            </a:r>
            <a:r>
              <a:rPr lang="mk-MK" sz="2000" b="1" dirty="0"/>
              <a:t>а, </a:t>
            </a:r>
            <a:r>
              <a:rPr lang="en-US" sz="2000" b="1" dirty="0"/>
              <a:t>Excel-</a:t>
            </a:r>
            <a:r>
              <a:rPr lang="mk-MK" sz="2000" b="1" dirty="0"/>
              <a:t>а и </a:t>
            </a:r>
            <a:r>
              <a:rPr lang="en-US" sz="2000" b="1" dirty="0"/>
              <a:t>PowerPoint-</a:t>
            </a:r>
            <a:r>
              <a:rPr lang="mk-MK" sz="2000" b="1" dirty="0"/>
              <a:t>а.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/>
              <a:t>Google Drive / OneDrive </a:t>
            </a:r>
          </a:p>
        </p:txBody>
      </p:sp>
    </p:spTree>
    <p:extLst>
      <p:ext uri="{BB962C8B-B14F-4D97-AF65-F5344CB8AC3E}">
        <p14:creationId xmlns:p14="http://schemas.microsoft.com/office/powerpoint/2010/main" val="2939155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/>
              <a:t>Google Drive / OneDrive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223" y="1478539"/>
            <a:ext cx="476250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68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88381" y="1953521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ru-RU" sz="2000" b="1" dirty="0"/>
              <a:t>ArcGIS StoryMaps је веб платформа која вам омогућава да комбинујете мапе (географске податке), текст, фотографије и мултимедију за креирање интерактивних прича.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ru-RU" dirty="0"/>
              <a:t>Story Maps (ArcGIS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031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ru-RU" dirty="0"/>
              <a:t>Story Maps (ArcGIS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6069" y="1320078"/>
            <a:ext cx="5626677" cy="360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6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9800" y="417316"/>
            <a:ext cx="3013800" cy="572700"/>
          </a:xfrm>
        </p:spPr>
        <p:txBody>
          <a:bodyPr/>
          <a:lstStyle/>
          <a:p>
            <a:r>
              <a:rPr lang="en-US" dirty="0" smtClean="0"/>
              <a:t>Trello.com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38653" y="1820721"/>
            <a:ext cx="703810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Трело је визуелни алат за управљање радом који омогућава тимовима да заједно размишљају, планирају, управљају и прослављају свој рад на колаборативан, продуктиван и организован начин.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785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67599" y="1530958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AutoNum type="arabicPeriod"/>
            </a:pPr>
            <a:r>
              <a:rPr lang="ru-RU" sz="2000" b="1" dirty="0" smtClean="0"/>
              <a:t>Отворите storymaps.arcgis.com</a:t>
            </a:r>
            <a:endParaRPr lang="en-US" sz="2000" b="1" dirty="0" smtClean="0"/>
          </a:p>
          <a:p>
            <a:pPr marL="596900" indent="-457200">
              <a:buAutoNum type="arabicPeriod"/>
            </a:pPr>
            <a:r>
              <a:rPr lang="ru-RU" sz="2000" b="1" dirty="0" smtClean="0"/>
              <a:t>Направите </a:t>
            </a:r>
            <a:r>
              <a:rPr lang="ru-RU" sz="2000" b="1" dirty="0"/>
              <a:t>нову </a:t>
            </a:r>
            <a:r>
              <a:rPr lang="ru-RU" sz="2000" b="1" dirty="0" smtClean="0"/>
              <a:t>мапу</a:t>
            </a:r>
            <a:endParaRPr lang="en-US" sz="2000" b="1" dirty="0" smtClean="0"/>
          </a:p>
          <a:p>
            <a:pPr marL="596900" indent="-457200">
              <a:buAutoNum type="arabicPeriod"/>
            </a:pPr>
            <a:r>
              <a:rPr lang="ru-RU" sz="2000" b="1" dirty="0" smtClean="0"/>
              <a:t>Додајте </a:t>
            </a:r>
            <a:r>
              <a:rPr lang="ru-RU" sz="2000" b="1" dirty="0"/>
              <a:t>текст, фотографије и </a:t>
            </a:r>
            <a:r>
              <a:rPr lang="ru-RU" sz="2000" b="1" dirty="0" smtClean="0"/>
              <a:t>податке</a:t>
            </a:r>
            <a:endParaRPr lang="en-US" sz="2000" b="1" dirty="0"/>
          </a:p>
          <a:p>
            <a:pPr marL="596900" indent="-457200">
              <a:buAutoNum type="arabicPeriod"/>
            </a:pPr>
            <a:r>
              <a:rPr lang="ru-RU" sz="2000" b="1" dirty="0" smtClean="0"/>
              <a:t>Поделите </a:t>
            </a:r>
            <a:r>
              <a:rPr lang="ru-RU" sz="2000" b="1" dirty="0"/>
              <a:t>мапу онлајн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ru-RU" dirty="0"/>
              <a:t>Story Maps (ArcGIS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953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1848" y="2023874"/>
            <a:ext cx="81836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ru-RU" sz="2800" b="1" dirty="0"/>
              <a:t>Вештачка интелигенција </a:t>
            </a:r>
            <a:r>
              <a:rPr lang="ru-RU" sz="2800" b="1" dirty="0" smtClean="0"/>
              <a:t>(</a:t>
            </a:r>
            <a:r>
              <a:rPr lang="en-US" sz="2800" b="1" dirty="0" smtClean="0"/>
              <a:t>AI</a:t>
            </a:r>
            <a:r>
              <a:rPr lang="ru-RU" sz="2800" b="1" dirty="0" smtClean="0"/>
              <a:t>) </a:t>
            </a:r>
            <a:r>
              <a:rPr lang="ru-RU" sz="2800" b="1" dirty="0"/>
              <a:t>у образовању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813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81887" y="1952440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ru-RU" sz="2000" b="1" dirty="0"/>
              <a:t>Вештачка интелигенција </a:t>
            </a:r>
            <a:r>
              <a:rPr lang="ru-RU" sz="2000" b="1" dirty="0" smtClean="0"/>
              <a:t>(</a:t>
            </a:r>
            <a:r>
              <a:rPr lang="en-US" sz="2000" b="1" dirty="0" smtClean="0"/>
              <a:t>AI</a:t>
            </a:r>
            <a:r>
              <a:rPr lang="ru-RU" sz="2000" b="1" dirty="0" smtClean="0"/>
              <a:t>) </a:t>
            </a:r>
            <a:r>
              <a:rPr lang="ru-RU" sz="2000" b="1" dirty="0"/>
              <a:t>је технологија која омогућава рачунарима да „уче“ и обављају задатке сличне људским: анализу, препознавање, стварање.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ru-RU" dirty="0"/>
              <a:t>Вештачка интелигенција (AI) у образовању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733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23890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ru-RU" sz="2000" b="1" dirty="0" smtClean="0"/>
              <a:t>Генерирање </a:t>
            </a:r>
            <a:r>
              <a:rPr lang="ru-RU" sz="2000" b="1" dirty="0"/>
              <a:t>нови идеи за </a:t>
            </a:r>
            <a:r>
              <a:rPr lang="ru-RU" sz="2000" b="1" dirty="0" smtClean="0"/>
              <a:t>проекти</a:t>
            </a:r>
            <a:endParaRPr lang="en-US" sz="2000" b="1" dirty="0" smtClean="0"/>
          </a:p>
          <a:p>
            <a:pPr marL="139700" indent="0">
              <a:buNone/>
            </a:pPr>
            <a:r>
              <a:rPr lang="ru-RU" sz="2000" b="1" dirty="0" smtClean="0"/>
              <a:t>Објаснување </a:t>
            </a:r>
            <a:r>
              <a:rPr lang="ru-RU" sz="2000" b="1" dirty="0"/>
              <a:t>на сложени концепти со едноставен </a:t>
            </a:r>
            <a:r>
              <a:rPr lang="ru-RU" sz="2000" b="1" dirty="0" smtClean="0"/>
              <a:t>јазик</a:t>
            </a:r>
            <a:endParaRPr lang="en-US" sz="2000" b="1" dirty="0" smtClean="0"/>
          </a:p>
          <a:p>
            <a:pPr marL="139700" indent="0">
              <a:buNone/>
            </a:pPr>
            <a:r>
              <a:rPr lang="ru-RU" sz="2000" b="1" dirty="0" smtClean="0"/>
              <a:t>Пишување </a:t>
            </a:r>
            <a:r>
              <a:rPr lang="ru-RU" sz="2000" b="1" dirty="0"/>
              <a:t>анкети, текстови и </a:t>
            </a:r>
            <a:r>
              <a:rPr lang="ru-RU" sz="2000" b="1" dirty="0" smtClean="0"/>
              <a:t>извештаи</a:t>
            </a:r>
            <a:endParaRPr lang="en-US" sz="2000" b="1" dirty="0" smtClean="0"/>
          </a:p>
          <a:p>
            <a:pPr marL="139700" indent="0">
              <a:buNone/>
            </a:pPr>
            <a:r>
              <a:rPr lang="ru-RU" sz="2000" b="1" dirty="0" smtClean="0"/>
              <a:t>Креирање </a:t>
            </a:r>
            <a:r>
              <a:rPr lang="ru-RU" sz="2000" b="1" dirty="0"/>
              <a:t>квизови и </a:t>
            </a:r>
            <a:r>
              <a:rPr lang="ru-RU" sz="2000" b="1" dirty="0" smtClean="0"/>
              <a:t>задачи</a:t>
            </a:r>
            <a:endParaRPr lang="en-US" sz="2000" b="1" dirty="0" smtClean="0"/>
          </a:p>
          <a:p>
            <a:pPr marL="139700" indent="0">
              <a:buNone/>
            </a:pPr>
            <a:r>
              <a:rPr lang="ru-RU" sz="2000" b="1" dirty="0" smtClean="0"/>
              <a:t>Поддршка </a:t>
            </a:r>
            <a:r>
              <a:rPr lang="ru-RU" sz="2000" b="1" dirty="0"/>
              <a:t>за креативност и критичко размислување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ru-RU" dirty="0"/>
              <a:t>Вештачка интелигенција (AI) у образовању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5837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509527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en-US" sz="2000" b="1" dirty="0" err="1"/>
              <a:t>ChatGPT</a:t>
            </a:r>
            <a:r>
              <a:rPr lang="en-US" sz="2000" b="1" dirty="0"/>
              <a:t> </a:t>
            </a:r>
            <a:r>
              <a:rPr lang="ru-RU" sz="2000" b="1" dirty="0"/>
              <a:t>је вештачка интелигенција алат који може да пише, објашњава, преводи, анализира и предлаже идеје на основу постављених питања</a:t>
            </a:r>
            <a:r>
              <a:rPr lang="ru-RU" sz="2000" b="1" dirty="0" smtClean="0"/>
              <a:t>.</a:t>
            </a:r>
            <a:endParaRPr lang="en-US" sz="2000" b="1" dirty="0" smtClean="0"/>
          </a:p>
          <a:p>
            <a:pPr marL="139700" indent="0">
              <a:buNone/>
            </a:pPr>
            <a:endParaRPr lang="en-US" sz="2000" b="1" dirty="0"/>
          </a:p>
          <a:p>
            <a:pPr marL="139700" indent="0">
              <a:buNone/>
            </a:pPr>
            <a:r>
              <a:rPr lang="en-US" sz="2000" b="1" dirty="0" smtClean="0"/>
              <a:t>Gemini </a:t>
            </a:r>
            <a:r>
              <a:rPr lang="ru-RU" sz="2000" b="1" dirty="0"/>
              <a:t>је </a:t>
            </a:r>
            <a:r>
              <a:rPr lang="en-US" sz="2000" b="1" dirty="0"/>
              <a:t>Google-</a:t>
            </a:r>
            <a:r>
              <a:rPr lang="ru-RU" sz="2000" b="1" dirty="0"/>
              <a:t>ов вештачки алат за писање, анализу, генерисање идеја и интеграцију са </a:t>
            </a:r>
            <a:r>
              <a:rPr lang="en-US" sz="2000" b="1" dirty="0"/>
              <a:t>Google </a:t>
            </a:r>
            <a:r>
              <a:rPr lang="ru-RU" sz="2000" b="1" dirty="0"/>
              <a:t>апликацијама..</a:t>
            </a:r>
            <a:endParaRPr lang="ru-RU" sz="2000" b="1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 err="1" smtClean="0"/>
              <a:t>ChatCPT</a:t>
            </a:r>
            <a:r>
              <a:rPr lang="en-US" dirty="0" smtClean="0"/>
              <a:t>/Gemini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7677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en-US" dirty="0" err="1" smtClean="0"/>
              <a:t>ChatCPT</a:t>
            </a:r>
            <a:r>
              <a:rPr lang="en-US" dirty="0" smtClean="0"/>
              <a:t>/Gemini </a:t>
            </a:r>
            <a:endParaRPr lang="ru-RU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243" y="1240663"/>
            <a:ext cx="7386638" cy="352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42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7406" y="2126917"/>
            <a:ext cx="69060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Интеграција теренских активности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4599708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91437" y="1779644"/>
            <a:ext cx="7704000" cy="1233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pPr marL="596900" indent="-457200">
              <a:buAutoNum type="arabicPeriod"/>
            </a:pPr>
            <a:r>
              <a:rPr lang="sr" sz="2000" dirty="0"/>
              <a:t>Прави контекст</a:t>
            </a:r>
          </a:p>
          <a:p>
            <a:pPr marL="596900" indent="-457200">
              <a:buAutoNum type="arabicPeriod"/>
            </a:pPr>
            <a:r>
              <a:rPr lang="sr" sz="2000" dirty="0"/>
              <a:t>Повезивање теорије са праксом</a:t>
            </a:r>
          </a:p>
          <a:p>
            <a:pPr marL="596900" indent="-457200">
              <a:buAutoNum type="arabicPeriod"/>
            </a:pPr>
            <a:r>
              <a:rPr lang="sr" sz="2000" dirty="0"/>
              <a:t>Подстиче тимски рад</a:t>
            </a:r>
            <a:endParaRPr lang="ru-RU" sz="2000" dirty="0"/>
          </a:p>
        </p:txBody>
      </p:sp>
      <p:sp>
        <p:nvSpPr>
          <p:cNvPr id="2" name="Rectangle 1"/>
          <p:cNvSpPr/>
          <p:nvPr/>
        </p:nvSpPr>
        <p:spPr>
          <a:xfrm>
            <a:off x="600075" y="389768"/>
            <a:ext cx="80867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Зашто теренске активности у пројектно заснованом учењу (ПБУ)?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575674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44666" y="1386522"/>
            <a:ext cx="7704000" cy="269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Пројекат: Мерење pH вредности земљишта → ученици користе дигиталне сензоре + поређење са QR кодовима .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Пројекат : Анализа → унос резултата у Google табеле → визуелизација података .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Пројекат : Локална пијаца → интервјуи са пољопривредницима документовани мобилним телефоном.</a:t>
            </a:r>
          </a:p>
        </p:txBody>
      </p:sp>
      <p:sp>
        <p:nvSpPr>
          <p:cNvPr id="2" name="Rectangle 1"/>
          <p:cNvSpPr/>
          <p:nvPr/>
        </p:nvSpPr>
        <p:spPr>
          <a:xfrm>
            <a:off x="1285224" y="679117"/>
            <a:ext cx="50145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Примери из пољопривреде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985458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91437" y="1419426"/>
            <a:ext cx="7704000" cy="1233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en-US" sz="2000" dirty="0"/>
              <a:t>https://padlet.com/erasmusagritech/digital-scavenger-hunt-g80fof1dfr5td4si</a:t>
            </a:r>
            <a:endParaRPr lang="en-US" sz="2000" dirty="0"/>
          </a:p>
        </p:txBody>
      </p:sp>
      <p:sp>
        <p:nvSpPr>
          <p:cNvPr id="2" name="Rectangle 1"/>
          <p:cNvSpPr/>
          <p:nvPr/>
        </p:nvSpPr>
        <p:spPr>
          <a:xfrm>
            <a:off x="600075" y="389768"/>
            <a:ext cx="80867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Дигитална игра: „ Дигитална потрага за благом - пољопривредна потрага“.</a:t>
            </a:r>
            <a:endParaRPr lang="ru-RU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977" y="2253096"/>
            <a:ext cx="2675659" cy="2675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66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9800" y="417316"/>
            <a:ext cx="3013800" cy="572700"/>
          </a:xfrm>
        </p:spPr>
        <p:txBody>
          <a:bodyPr/>
          <a:lstStyle/>
          <a:p>
            <a:r>
              <a:rPr lang="en-US" dirty="0" smtClean="0"/>
              <a:t>Trello.com </a:t>
            </a:r>
            <a:endParaRPr lang="en-US" dirty="0"/>
          </a:p>
        </p:txBody>
      </p:sp>
      <p:pic>
        <p:nvPicPr>
          <p:cNvPr id="1028" name="Picture 4" descr="A view of a Trello bo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91" y="1145295"/>
            <a:ext cx="4547827" cy="2560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 view of a Trello boar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097" y="1145295"/>
            <a:ext cx="4290375" cy="2415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 view of a list on a Trello boar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6568" y="3546178"/>
            <a:ext cx="5143500" cy="1447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23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33830" y="634145"/>
            <a:ext cx="7704000" cy="269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Данас ћемо играти кратку дигиталну игру: „Дигитална потрага за благом “.</a:t>
            </a:r>
          </a:p>
          <a:p>
            <a:pPr marL="139700" indent="0">
              <a:buNone/>
            </a:pPr>
            <a:r>
              <a:rPr lang="sr" sz="2000" dirty="0"/>
              <a:t>Подељени сте у 5 група (по две особе у свакој). Свака група има свој задатак и своју колону на Padlet-у .</a:t>
            </a:r>
          </a:p>
          <a:p>
            <a:pPr marL="139700" indent="0">
              <a:buNone/>
            </a:pPr>
            <a:r>
              <a:rPr lang="sr" sz="2000" dirty="0"/>
              <a:t>👉 Ваш задатак је :</a:t>
            </a:r>
          </a:p>
          <a:p>
            <a:r>
              <a:rPr lang="sr" sz="2000" dirty="0"/>
              <a:t>Отворите колону која вам је додељена .</a:t>
            </a:r>
          </a:p>
          <a:p>
            <a:r>
              <a:rPr lang="sr" sz="2000" dirty="0"/>
              <a:t>Решите изазов користећи дигиталне алате (пример: генератор QR кодова, Canva, YouTube, интернет претрага ).</a:t>
            </a:r>
          </a:p>
          <a:p>
            <a:r>
              <a:rPr lang="sr" sz="2000" dirty="0"/>
              <a:t>Објавите резултат у својој колони (текст, слика, линк или документ ).</a:t>
            </a:r>
          </a:p>
          <a:p>
            <a:r>
              <a:rPr lang="sr" sz="2000" dirty="0"/>
              <a:t>Имате 20 минута за задатак.</a:t>
            </a:r>
            <a:endParaRPr lang="ru-RU" sz="2000" dirty="0"/>
          </a:p>
        </p:txBody>
      </p:sp>
      <p:sp>
        <p:nvSpPr>
          <p:cNvPr id="2" name="Rectangle 1"/>
          <p:cNvSpPr/>
          <p:nvPr/>
        </p:nvSpPr>
        <p:spPr>
          <a:xfrm>
            <a:off x="1202096" y="336830"/>
            <a:ext cx="51828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Упутства за учеснике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67949440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54612" y="987436"/>
            <a:ext cx="7704000" cy="269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Група 1: Направите или пронађите QR код који води до рецепта са локалним поврћем .</a:t>
            </a:r>
          </a:p>
          <a:p>
            <a:pPr marL="139700" indent="0">
              <a:buNone/>
            </a:pPr>
            <a:r>
              <a:rPr lang="sr" sz="2000" dirty="0"/>
              <a:t>Група 2: Објавите слику која најбоље симболизује одрживу пољопривреду .</a:t>
            </a:r>
          </a:p>
          <a:p>
            <a:pPr marL="139700" indent="0">
              <a:buNone/>
            </a:pPr>
            <a:r>
              <a:rPr lang="sr" sz="2000" dirty="0"/>
              <a:t>Група 3: Осмислите креативан хаштаг за кампању за смањење бацања хране .</a:t>
            </a:r>
          </a:p>
          <a:p>
            <a:pPr marL="139700" indent="0">
              <a:buNone/>
            </a:pPr>
            <a:r>
              <a:rPr lang="sr" sz="2000" dirty="0"/>
              <a:t>Група 4: Пронађите видео на Јутјубу о компостирању и објавите га .</a:t>
            </a:r>
          </a:p>
          <a:p>
            <a:pPr marL="139700" indent="0">
              <a:buNone/>
            </a:pPr>
            <a:r>
              <a:rPr lang="sr" sz="2000" dirty="0"/>
              <a:t>Група 5: У </a:t>
            </a:r>
            <a:r>
              <a:rPr lang="sr" sz="2000" dirty="0" err="1"/>
              <a:t>Канви</a:t>
            </a:r>
            <a:r>
              <a:rPr lang="sr" sz="2000" dirty="0"/>
              <a:t> Дизајнирајте или пронађите једноставан постер за еко-пијацу и поставите га.</a:t>
            </a:r>
            <a:endParaRPr lang="ru-RU" sz="2000" dirty="0"/>
          </a:p>
        </p:txBody>
      </p:sp>
      <p:sp>
        <p:nvSpPr>
          <p:cNvPr id="2" name="Rectangle 1"/>
          <p:cNvSpPr/>
          <p:nvPr/>
        </p:nvSpPr>
        <p:spPr>
          <a:xfrm>
            <a:off x="1202096" y="336830"/>
            <a:ext cx="42771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Изазови по групама: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6113389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16090" y="1143030"/>
            <a:ext cx="7704000" cy="34497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000" dirty="0"/>
              <a:t>Заједно ћемо прегледати све објаве .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Сви ће моћи да гласају „лајком“ за најкреативније решење .</a:t>
            </a:r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endParaRPr lang="ru-RU" sz="2000" dirty="0"/>
          </a:p>
          <a:p>
            <a:pPr marL="139700" indent="0">
              <a:buNone/>
            </a:pPr>
            <a:r>
              <a:rPr lang="sr" sz="2000" dirty="0"/>
              <a:t>Група са највише гласова биће победник. 🎉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73" y="299552"/>
            <a:ext cx="7704000" cy="572700"/>
          </a:xfrm>
        </p:spPr>
        <p:txBody>
          <a:bodyPr/>
          <a:lstStyle/>
          <a:p>
            <a:r>
              <a:rPr lang="sr" dirty="0"/>
              <a:t>🏆 Коначно:</a:t>
            </a:r>
          </a:p>
        </p:txBody>
      </p:sp>
    </p:spTree>
    <p:extLst>
      <p:ext uri="{BB962C8B-B14F-4D97-AF65-F5344CB8AC3E}">
        <p14:creationId xmlns:p14="http://schemas.microsoft.com/office/powerpoint/2010/main" val="30025193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872399" y="1637488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ru-RU" sz="2000" b="1" dirty="0"/>
              <a:t>Направите налог на </a:t>
            </a:r>
            <a:r>
              <a:rPr lang="ru-RU" sz="2000" b="1" dirty="0" smtClean="0"/>
              <a:t>trello.com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Кликните </a:t>
            </a:r>
            <a:r>
              <a:rPr lang="ru-RU" sz="2000" b="1" dirty="0"/>
              <a:t>на „Направи нову таблу“ за нову </a:t>
            </a:r>
            <a:r>
              <a:rPr lang="ru-RU" sz="2000" b="1" dirty="0" smtClean="0"/>
              <a:t>таблу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Додајте </a:t>
            </a:r>
            <a:r>
              <a:rPr lang="ru-RU" sz="2000" b="1" dirty="0"/>
              <a:t>колоне и картице за </a:t>
            </a:r>
            <a:r>
              <a:rPr lang="ru-RU" sz="2000" b="1" dirty="0" smtClean="0"/>
              <a:t>задатке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Пратите </a:t>
            </a:r>
            <a:r>
              <a:rPr lang="ru-RU" sz="2000" b="1" dirty="0"/>
              <a:t>напредак померањем картица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9800" y="417316"/>
            <a:ext cx="3013800" cy="572700"/>
          </a:xfrm>
        </p:spPr>
        <p:txBody>
          <a:bodyPr/>
          <a:lstStyle/>
          <a:p>
            <a:r>
              <a:rPr lang="en-US" dirty="0" smtClean="0"/>
              <a:t>Trello.com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62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9800" y="417316"/>
            <a:ext cx="3013800" cy="572700"/>
          </a:xfrm>
        </p:spPr>
        <p:txBody>
          <a:bodyPr/>
          <a:lstStyle/>
          <a:p>
            <a:r>
              <a:rPr lang="en-US" dirty="0" smtClean="0"/>
              <a:t>Asana.com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038653" y="1820721"/>
            <a:ext cx="703810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Асана је свеобухватна платформа за управљање радом која помаже тимовима да организују, прате и управљају својим радом од почетка до краја. Асана пружа јасноћу, структуру и аутоматизацију помоћу вештачке интелигенције.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8362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9800" y="417316"/>
            <a:ext cx="3013800" cy="572700"/>
          </a:xfrm>
        </p:spPr>
        <p:txBody>
          <a:bodyPr/>
          <a:lstStyle/>
          <a:p>
            <a:r>
              <a:rPr lang="en-US" dirty="0" smtClean="0"/>
              <a:t>Asana.com</a:t>
            </a:r>
            <a:endParaRPr lang="en-US" dirty="0"/>
          </a:p>
        </p:txBody>
      </p:sp>
      <p:pic>
        <p:nvPicPr>
          <p:cNvPr id="2050" name="Picture 2" descr="How Asana is organize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0" y="1624013"/>
            <a:ext cx="4007715" cy="264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2685" y="1482006"/>
            <a:ext cx="4070206" cy="292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720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872399" y="1637488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Font typeface="+mj-lt"/>
              <a:buAutoNum type="arabicPeriod"/>
            </a:pPr>
            <a:r>
              <a:rPr lang="ru-RU" sz="2000" b="1" dirty="0"/>
              <a:t>Региструјте се на </a:t>
            </a:r>
            <a:r>
              <a:rPr lang="ru-RU" sz="2000" b="1" dirty="0" smtClean="0"/>
              <a:t>asana.com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Направите </a:t>
            </a:r>
            <a:r>
              <a:rPr lang="ru-RU" sz="2000" b="1" dirty="0"/>
              <a:t>пројекат и додајте </a:t>
            </a:r>
            <a:r>
              <a:rPr lang="ru-RU" sz="2000" b="1" dirty="0" smtClean="0"/>
              <a:t>задатке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Доделите </a:t>
            </a:r>
            <a:r>
              <a:rPr lang="ru-RU" sz="2000" b="1" dirty="0"/>
              <a:t>задатке члановима </a:t>
            </a:r>
            <a:r>
              <a:rPr lang="ru-RU" sz="2000" b="1" dirty="0" smtClean="0"/>
              <a:t>тима</a:t>
            </a:r>
            <a:endParaRPr lang="en-US" sz="2000" b="1" dirty="0" smtClean="0"/>
          </a:p>
          <a:p>
            <a:pPr marL="596900" indent="-457200">
              <a:buFont typeface="+mj-lt"/>
              <a:buAutoNum type="arabicPeriod"/>
            </a:pPr>
            <a:r>
              <a:rPr lang="ru-RU" sz="2000" b="1" dirty="0" smtClean="0"/>
              <a:t>Пратите </a:t>
            </a:r>
            <a:r>
              <a:rPr lang="ru-RU" sz="2000" b="1" dirty="0"/>
              <a:t>рокове и завршене активности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9800" y="417316"/>
            <a:ext cx="3013800" cy="572700"/>
          </a:xfrm>
        </p:spPr>
        <p:txBody>
          <a:bodyPr/>
          <a:lstStyle/>
          <a:p>
            <a:r>
              <a:rPr lang="en-US" dirty="0" smtClean="0"/>
              <a:t>Asana.com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72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</TotalTime>
  <Words>1252</Words>
  <Application>Microsoft Office PowerPoint</Application>
  <PresentationFormat>On-screen Show (16:9)</PresentationFormat>
  <Paragraphs>167</Paragraphs>
  <Slides>52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7" baseType="lpstr">
      <vt:lpstr>Nunito Light</vt:lpstr>
      <vt:lpstr>Sora</vt:lpstr>
      <vt:lpstr>Arial</vt:lpstr>
      <vt:lpstr>Cabin</vt:lpstr>
      <vt:lpstr>Soil Management and Conservation by Slidesgo</vt:lpstr>
      <vt:lpstr>PowerPoint Presentation</vt:lpstr>
      <vt:lpstr>Дигитални и практични алати</vt:lpstr>
      <vt:lpstr>Алати за организацију и управљање пројектима</vt:lpstr>
      <vt:lpstr>Trello.com</vt:lpstr>
      <vt:lpstr>Trello.com </vt:lpstr>
      <vt:lpstr>Trello.com</vt:lpstr>
      <vt:lpstr>Asana.com</vt:lpstr>
      <vt:lpstr>Asana.com</vt:lpstr>
      <vt:lpstr>Asana.com</vt:lpstr>
      <vt:lpstr>Google Workspace (Docs, Sheets, Slides)</vt:lpstr>
      <vt:lpstr>Google Workspace (Docs, Sheets, Slides)</vt:lpstr>
      <vt:lpstr>Google Workspace (Docs, Sheets, Slides)</vt:lpstr>
      <vt:lpstr>Алати за креативност и презентације</vt:lpstr>
      <vt:lpstr>Canva.com</vt:lpstr>
      <vt:lpstr>Canva.com</vt:lpstr>
      <vt:lpstr>Canva.com</vt:lpstr>
      <vt:lpstr>Padlet.com/Miro.com</vt:lpstr>
      <vt:lpstr>Padlet.com/Miro.com</vt:lpstr>
      <vt:lpstr>Padlet.com/Miro.com</vt:lpstr>
      <vt:lpstr>Gennially.com</vt:lpstr>
      <vt:lpstr>Gennially.com</vt:lpstr>
      <vt:lpstr>Gennially.com</vt:lpstr>
      <vt:lpstr>Алати за истраживање и анализу</vt:lpstr>
      <vt:lpstr>Google Forms или Microsoft Forms</vt:lpstr>
      <vt:lpstr>Google Forms или Microsoft Forms</vt:lpstr>
      <vt:lpstr>Google Forms или Microsoft Forms</vt:lpstr>
      <vt:lpstr>Excel / Google Sheets </vt:lpstr>
      <vt:lpstr>Excel / Google Sheets </vt:lpstr>
      <vt:lpstr>Практични алати у теренском раду</vt:lpstr>
      <vt:lpstr>Онлајн калкулатори и симулатори за пољопривреду</vt:lpstr>
      <vt:lpstr>Онлајн калкулатори и симулатори за пољопривреду</vt:lpstr>
      <vt:lpstr>PowerPoint Presentation</vt:lpstr>
      <vt:lpstr>QR кодови у учењу заснованом на пројектима ( PBL )</vt:lpstr>
      <vt:lpstr>QR кодови во учењето базирано на проекти (PBL)</vt:lpstr>
      <vt:lpstr>Дигитална документација на терену</vt:lpstr>
      <vt:lpstr>Google Drive / OneDrive </vt:lpstr>
      <vt:lpstr>Google Drive / OneDrive </vt:lpstr>
      <vt:lpstr>Story Maps (ArcGIS)</vt:lpstr>
      <vt:lpstr>Story Maps (ArcGIS)</vt:lpstr>
      <vt:lpstr>Story Maps (ArcGIS)</vt:lpstr>
      <vt:lpstr>PowerPoint Presentation</vt:lpstr>
      <vt:lpstr>Вештачка интелигенција (AI) у образовању</vt:lpstr>
      <vt:lpstr>Вештачка интелигенција (AI) у образовању</vt:lpstr>
      <vt:lpstr>ChatCPT/Gemini </vt:lpstr>
      <vt:lpstr>ChatCPT/Gemini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🏆 Коначно: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USER</cp:lastModifiedBy>
  <cp:revision>38</cp:revision>
  <dcterms:modified xsi:type="dcterms:W3CDTF">2025-09-29T18:16:32Z</dcterms:modified>
</cp:coreProperties>
</file>