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0"/>
  </p:notesMasterIdLst>
  <p:sldIdLst>
    <p:sldId id="256" r:id="rId2"/>
    <p:sldId id="257" r:id="rId3"/>
    <p:sldId id="340" r:id="rId4"/>
    <p:sldId id="342" r:id="rId5"/>
    <p:sldId id="346" r:id="rId6"/>
    <p:sldId id="343" r:id="rId7"/>
    <p:sldId id="344" r:id="rId8"/>
    <p:sldId id="345" r:id="rId9"/>
  </p:sldIdLst>
  <p:sldSz cx="9144000" cy="5143500" type="screen16x9"/>
  <p:notesSz cx="6858000" cy="9144000"/>
  <p:embeddedFontLst>
    <p:embeddedFont>
      <p:font typeface="Cabin" panose="020B0604020202020204" charset="0"/>
      <p:regular r:id="rId11"/>
      <p:bold r:id="rId12"/>
      <p:italic r:id="rId13"/>
      <p:boldItalic r:id="rId14"/>
    </p:embeddedFont>
    <p:embeddedFont>
      <p:font typeface="Nunito Light" pitchFamily="2" charset="0"/>
      <p:regular r:id="rId15"/>
      <p:italic r:id="rId16"/>
    </p:embeddedFont>
    <p:embeddedFont>
      <p:font typeface="Sora" panose="020B0604020202020204" charset="0"/>
      <p:regular r:id="rId17"/>
      <p:bold r:id="rId1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anko Aleksovski" initials="BA" lastIdx="1" clrIdx="0">
    <p:extLst>
      <p:ext uri="{19B8F6BF-5375-455C-9EA6-DF929625EA0E}">
        <p15:presenceInfo xmlns:p15="http://schemas.microsoft.com/office/powerpoint/2012/main" userId="433571c6239833d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78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2362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69796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C3C93235-2037-0067-A845-FD354A167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0EDC2F8E-AF56-F4A8-EF9C-16C886F5EF4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D78CC7A3-E3DF-2459-A6BC-B86C8E6E720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8180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78828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4716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606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79" r:id="rId4"/>
    <p:sldLayoutId id="214748368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Усклађивање резултата са проценом</a:t>
            </a:r>
            <a:endParaRPr lang="en-US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479323" y="1316211"/>
            <a:ext cx="7944677" cy="2828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800" dirty="0"/>
              <a:t>Сада ћемо се вратити на ваше планове од јуче.</a:t>
            </a:r>
          </a:p>
          <a:p>
            <a:endParaRPr lang="ru-RU" sz="2800" dirty="0"/>
          </a:p>
          <a:p>
            <a:r>
              <a:rPr lang="sr" sz="2800" dirty="0"/>
              <a:t>Радићете на делу за процену како бисте га ускладили са својим исходима и активностима.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Упутства за радионицу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82561" y="1128338"/>
            <a:ext cx="7841439" cy="3827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>
                <a:solidFill>
                  <a:schemeClr val="tx1"/>
                </a:solidFill>
              </a:rPr>
              <a:t>Сваки тим има свој план часа ( који је започео претходног дана).</a:t>
            </a:r>
          </a:p>
          <a:p>
            <a:endParaRPr lang="ru-RU" sz="2400" dirty="0">
              <a:solidFill>
                <a:schemeClr val="tx1"/>
              </a:solidFill>
            </a:endParaRPr>
          </a:p>
          <a:p>
            <a:r>
              <a:rPr lang="sr" sz="2400" dirty="0">
                <a:solidFill>
                  <a:schemeClr val="tx1"/>
                </a:solidFill>
              </a:rPr>
              <a:t>Четири сегмента која треба попунити:</a:t>
            </a:r>
          </a:p>
          <a:p>
            <a:pPr marL="139700" indent="0">
              <a:buNone/>
            </a:pPr>
            <a:endParaRPr lang="ru-RU" sz="2400" b="1" dirty="0">
              <a:solidFill>
                <a:schemeClr val="tx1"/>
              </a:solidFill>
            </a:endParaRPr>
          </a:p>
          <a:p>
            <a:pPr marL="685800" indent="-228600">
              <a:buNone/>
            </a:pPr>
            <a:r>
              <a:rPr lang="sr" sz="2400" dirty="0">
                <a:solidFill>
                  <a:schemeClr val="tx1"/>
                </a:solidFill>
              </a:rPr>
              <a:t>10. Формативне и сумативне методе процене</a:t>
            </a:r>
          </a:p>
          <a:p>
            <a:pPr marL="685800" indent="-228600">
              <a:buNone/>
            </a:pPr>
            <a:r>
              <a:rPr lang="sr" sz="2400" dirty="0">
                <a:solidFill>
                  <a:schemeClr val="tx1"/>
                </a:solidFill>
              </a:rPr>
              <a:t>11. Инклузивност</a:t>
            </a:r>
          </a:p>
          <a:p>
            <a:pPr marL="914400" indent="-457200">
              <a:buNone/>
            </a:pPr>
            <a:r>
              <a:rPr lang="sr" sz="2400" kern="100" dirty="0">
                <a:solidFill>
                  <a:schemeClr val="tx1"/>
                </a:solidFill>
              </a:rPr>
              <a:t>12. Оквир са јасним критеријумима за процену активности</a:t>
            </a:r>
          </a:p>
          <a:p>
            <a:pPr marL="685800" indent="-228600">
              <a:buNone/>
            </a:pPr>
            <a:r>
              <a:rPr lang="sr" sz="2400" kern="100" dirty="0">
                <a:solidFill>
                  <a:schemeClr val="tx1"/>
                </a:solidFill>
              </a:rPr>
              <a:t>13. Евалуација након реализације пројекта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Упутства за радионицу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683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65142" y="1257216"/>
            <a:ext cx="7704000" cy="279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Опишите методе формативног оцењивања које ћете користити за праћење напретка ученика током часа. То може да укључује посматрања, сесије повратних информација, самопроцену, вршњачку процену, квизове и излазне тестове.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Методе формативног оцењивања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5722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63DABD2B-6E4C-6DD9-E031-B398E37620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>
            <a:extLst>
              <a:ext uri="{FF2B5EF4-FFF2-40B4-BE49-F238E27FC236}">
                <a16:creationId xmlns:a16="http://schemas.microsoft.com/office/drawing/2014/main" id="{09535A1E-1541-F335-313A-BB3AD01BED5F}"/>
              </a:ext>
            </a:extLst>
          </p:cNvPr>
          <p:cNvSpPr txBox="1">
            <a:spLocks/>
          </p:cNvSpPr>
          <p:nvPr/>
        </p:nvSpPr>
        <p:spPr>
          <a:xfrm>
            <a:off x="720000" y="1434198"/>
            <a:ext cx="7704000" cy="2120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287338" indent="-287338"/>
            <a:r>
              <a:rPr lang="sr" sz="2400" b="1" dirty="0">
                <a:solidFill>
                  <a:schemeClr val="tx1"/>
                </a:solidFill>
              </a:rPr>
              <a:t>Опишите методе за сумативну процену </a:t>
            </a:r>
            <a:r>
              <a:rPr lang="sr" sz="2400" dirty="0">
                <a:solidFill>
                  <a:schemeClr val="tx1"/>
                </a:solidFill>
              </a:rPr>
              <a:t>на крају учења како бисте мерили и бележили постигнућа и пружили коначну процену онога што је научено, што ће послужити за прелазак на следећи ниво 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5944CB-CEF1-636C-3773-7902F5D30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>
                <a:solidFill>
                  <a:schemeClr val="tx1"/>
                </a:solidFill>
              </a:rPr>
              <a:t>Сумативне методе процене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946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76756" y="1888908"/>
            <a:ext cx="7990487" cy="28095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Развијте детаљне стратегије за стварање инклузивног и подстицајног окружења у учионици. Укључите диференцирану наставу, подстицајне норме у учионици, могућности за колаборативно учење, приступачне материјале, редовне процене и инклузивне активности.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999" y="445024"/>
            <a:ext cx="7794055" cy="1273163"/>
          </a:xfrm>
        </p:spPr>
        <p:txBody>
          <a:bodyPr>
            <a:normAutofit fontScale="90000"/>
          </a:bodyPr>
          <a:lstStyle/>
          <a:p>
            <a:r>
              <a:rPr lang="sr" sz="2700" dirty="0">
                <a:solidFill>
                  <a:schemeClr val="tx1"/>
                </a:solidFill>
              </a:rPr>
              <a:t>Инклузија - Мере за обезбеђивање подстицајног окружења за учење и добробити и инклузији свих ученика</a:t>
            </a:r>
            <a:br>
              <a:rPr lang="ru-RU" sz="2700" dirty="0">
                <a:solidFill>
                  <a:schemeClr val="tx1"/>
                </a:solidFill>
              </a:rPr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br>
              <a:rPr lang="ru-RU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904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29945" y="1474839"/>
            <a:ext cx="7704000" cy="29791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Објасните критеријуме и методе процене које ћете користити за процену постигнућа ученика. То укључује како ћете мерити учешће ученика, завршетак задатака и квалитет рада ученика, заједно са скалом оцењивања (нпр. xx% задовољава, xx% добар, xx% одличан).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445024"/>
            <a:ext cx="7704000" cy="1029815"/>
          </a:xfrm>
        </p:spPr>
        <p:txBody>
          <a:bodyPr/>
          <a:lstStyle/>
          <a:p>
            <a:r>
              <a:rPr lang="sr" sz="2800" kern="100" dirty="0">
                <a:solidFill>
                  <a:schemeClr val="tx1"/>
                </a:solidFill>
              </a:rPr>
              <a:t>Оквир са јасним критеријумима за процену активности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189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392406" y="1604565"/>
            <a:ext cx="8171704" cy="30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Опишите како ћете проценити укупни успех часа након имплементације. Ово укључује прикупљање доказа као што су обрасци за самоевалуацију, повратне информације ученика, анализа завршеног рада и рефлексија о обрасцима за евалуацију. Документујте налазе како бисте информисали будуће планирање часа.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110" y="129048"/>
            <a:ext cx="7704000" cy="1420647"/>
          </a:xfrm>
        </p:spPr>
        <p:txBody>
          <a:bodyPr/>
          <a:lstStyle/>
          <a:p>
            <a:r>
              <a:rPr lang="sr" sz="2800" kern="100" dirty="0">
                <a:solidFill>
                  <a:schemeClr val="tx1"/>
                </a:solidFill>
              </a:rPr>
              <a:t>Евалуација након реализације пројекта у поређењу са датим описом система процене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458535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356</Words>
  <Application>Microsoft Office PowerPoint</Application>
  <PresentationFormat>On-screen Show (16:9)</PresentationFormat>
  <Paragraphs>28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Nunito Light</vt:lpstr>
      <vt:lpstr>Sora</vt:lpstr>
      <vt:lpstr>Cabin</vt:lpstr>
      <vt:lpstr>Soil Management and Conservation by Slidesgo</vt:lpstr>
      <vt:lpstr>PowerPoint Presentation</vt:lpstr>
      <vt:lpstr>Упутства за радионицу</vt:lpstr>
      <vt:lpstr>Упутства за радионицу</vt:lpstr>
      <vt:lpstr>Методе формативног оцењивања</vt:lpstr>
      <vt:lpstr>Сумативне методе процене</vt:lpstr>
      <vt:lpstr>Инклузија - Мере за обезбеђивање подстицајног окружења за учење и добробити и инклузији свих ученика           </vt:lpstr>
      <vt:lpstr>Оквир са јасним критеријумима за процену активности</vt:lpstr>
      <vt:lpstr>Евалуација након реализације пројекта у поређењу са датим описом система процене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56</cp:revision>
  <dcterms:modified xsi:type="dcterms:W3CDTF">2025-09-28T21:07:02Z</dcterms:modified>
</cp:coreProperties>
</file>