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34"/>
  </p:notesMasterIdLst>
  <p:sldIdLst>
    <p:sldId id="256" r:id="rId2"/>
    <p:sldId id="257" r:id="rId3"/>
    <p:sldId id="312" r:id="rId4"/>
    <p:sldId id="313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46" r:id="rId13"/>
    <p:sldId id="347" r:id="rId14"/>
    <p:sldId id="348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5" r:id="rId32"/>
    <p:sldId id="343" r:id="rId33"/>
  </p:sldIdLst>
  <p:sldSz cx="9144000" cy="5143500" type="screen16x9"/>
  <p:notesSz cx="6858000" cy="9144000"/>
  <p:embeddedFontLst>
    <p:embeddedFont>
      <p:font typeface="Barlow" panose="00000500000000000000" pitchFamily="2" charset="0"/>
      <p:regular r:id="rId35"/>
      <p:bold r:id="rId36"/>
      <p:italic r:id="rId37"/>
      <p:boldItalic r:id="rId38"/>
    </p:embeddedFont>
    <p:embeddedFont>
      <p:font typeface="Cabin" panose="020B0604020202020204" charset="0"/>
      <p:regular r:id="rId39"/>
      <p:bold r:id="rId40"/>
      <p:italic r:id="rId41"/>
      <p:boldItalic r:id="rId42"/>
    </p:embeddedFont>
    <p:embeddedFont>
      <p:font typeface="Nunito Light" pitchFamily="2" charset="0"/>
      <p:regular r:id="rId43"/>
    </p:embeddedFont>
    <p:embeddedFont>
      <p:font typeface="Sora" panose="020B0604020202020204" charset="0"/>
      <p:regular r:id="rId44"/>
      <p:bold r:id="rId4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8707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54975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7592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142699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90378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09118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5408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91683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57775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5145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0508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457219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05724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740798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96810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76496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263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968245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86107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9154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036599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3598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532570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0517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7252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7928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0840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17455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7108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7" name="Google Shape;657;p38"/>
          <p:cNvSpPr txBox="1">
            <a:spLocks noGrp="1"/>
          </p:cNvSpPr>
          <p:nvPr>
            <p:ph type="ctrTitle"/>
          </p:nvPr>
        </p:nvSpPr>
        <p:spPr>
          <a:xfrm>
            <a:off x="386639" y="553398"/>
            <a:ext cx="6047793" cy="25576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200" dirty="0"/>
              <a:t>Агротех решења: Иновативно стручно образовање и обука за одрживу пољопривреду</a:t>
            </a:r>
            <a:endParaRPr sz="3200" b="1" dirty="0">
              <a:solidFill>
                <a:schemeClr val="accen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Карактеристике водећег питања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1305799" y="1911954"/>
            <a:ext cx="8001035" cy="2210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Јасно и разумљиво</a:t>
            </a:r>
          </a:p>
          <a:p>
            <a:endParaRPr lang="ru-RU" sz="2400" b="1" dirty="0"/>
          </a:p>
          <a:p>
            <a:r>
              <a:rPr lang="sr" sz="2400" b="1" dirty="0"/>
              <a:t>Импресивно и инспиративно</a:t>
            </a:r>
          </a:p>
          <a:p>
            <a:endParaRPr lang="ru-RU" sz="2400" b="1" dirty="0"/>
          </a:p>
          <a:p>
            <a:r>
              <a:rPr lang="sr" sz="2400" b="1" dirty="0"/>
              <a:t>Повезан са стварношћу</a:t>
            </a:r>
          </a:p>
        </p:txBody>
      </p:sp>
    </p:spTree>
    <p:extLst>
      <p:ext uri="{BB962C8B-B14F-4D97-AF65-F5344CB8AC3E}">
        <p14:creationId xmlns:p14="http://schemas.microsoft.com/office/powerpoint/2010/main" val="1657746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Добро наспрам слабо питање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2" y="1905028"/>
            <a:ext cx="8001035" cy="1995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Добар пример: „Како можемо смањити бацање хране у нашој школи?“</a:t>
            </a:r>
          </a:p>
          <a:p>
            <a:pPr marL="139700" indent="0">
              <a:buNone/>
            </a:pPr>
            <a:endParaRPr lang="ru-RU" sz="2400" b="1" dirty="0"/>
          </a:p>
          <a:p>
            <a:r>
              <a:rPr lang="sr" sz="2400" b="1" dirty="0"/>
              <a:t>Слаб пример: „Шта је бацање хране?“</a:t>
            </a:r>
          </a:p>
        </p:txBody>
      </p:sp>
    </p:spTree>
    <p:extLst>
      <p:ext uri="{BB962C8B-B14F-4D97-AF65-F5344CB8AC3E}">
        <p14:creationId xmlns:p14="http://schemas.microsoft.com/office/powerpoint/2010/main" val="17130402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927845" y="2536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Приликом креирања питања за будућност, треба узети у обзир следеће карактеристике: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33827" y="2112846"/>
            <a:ext cx="8001035" cy="13898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Водеће питање је провокативно или изазовно за ученике јер је релевантно, важно, хитно и пре свега занимљиво.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37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927845" y="2536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Приликом креирања питања за будућност, треба узети у обзир следеће карактеристике: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33827" y="2112846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Отвореног типа и/или сложеног типа; Не постоји један „тачан одговор“, нити једноставан одговор „да“ или „не“.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194863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927845" y="253676"/>
            <a:ext cx="7704000" cy="164886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Приликом креирања питања за будућност, треба узети у обзир следеће карактеристике: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33827" y="2120219"/>
            <a:ext cx="8001035" cy="2119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Везано са суштином теме коју ученици треба да науче</a:t>
            </a:r>
          </a:p>
          <a:p>
            <a:r>
              <a:rPr lang="sr" sz="2400" b="1" dirty="0"/>
              <a:t>Да би квалитетно одговорили, студенти морају стећи знања и вештине у области која је постављена као циљ пројекта.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326217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Примери из пољопривреде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409138" y="1724919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„Како можемо произвести органско ђубриво од школског отпада?“</a:t>
            </a:r>
          </a:p>
          <a:p>
            <a:r>
              <a:rPr lang="sr" sz="2400" b="1" dirty="0"/>
              <a:t>Које је најисплативије решење за грејање пластеника?</a:t>
            </a:r>
          </a:p>
          <a:p>
            <a:r>
              <a:rPr lang="sr" sz="2400" b="1" dirty="0"/>
              <a:t>„Како наша школа може помоћи локалним пчеларима?“</a:t>
            </a:r>
          </a:p>
        </p:txBody>
      </p:sp>
    </p:spTree>
    <p:extLst>
      <p:ext uri="{BB962C8B-B14F-4D97-AF65-F5344CB8AC3E}">
        <p14:creationId xmlns:p14="http://schemas.microsoft.com/office/powerpoint/2010/main" val="750443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Мини-активност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76309" y="2161337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Хајде да формулишемо водеће питање за вашу тему.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3985699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987718" y="1978568"/>
            <a:ext cx="520279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Прави контекст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655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Шта значи „стварни контекст“?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76309" y="2161337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Ситуације и проблеми из свакодневног живота ученика и заједнице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067642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Примери контекста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935302" y="1834734"/>
            <a:ext cx="8001035" cy="1769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Школска башта</a:t>
            </a:r>
          </a:p>
          <a:p>
            <a:r>
              <a:rPr lang="sr" sz="2400" dirty="0"/>
              <a:t>Локалне фарме</a:t>
            </a:r>
          </a:p>
          <a:p>
            <a:r>
              <a:rPr lang="sr" sz="2400" dirty="0"/>
              <a:t>Пијаце</a:t>
            </a:r>
          </a:p>
          <a:p>
            <a:r>
              <a:rPr lang="sr" sz="2400" dirty="0"/>
              <a:t>Климатски изазови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865255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13100" y="1440900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 algn="ctr">
              <a:buNone/>
            </a:pPr>
            <a:r>
              <a:rPr lang="sr" sz="2800" b="1" dirty="0"/>
              <a:t>Елементи ефикасних планова часова кроз учење засновано на пројектима (УЗП)</a:t>
            </a:r>
            <a:endParaRPr lang="ru-RU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2261755"/>
            <a:ext cx="3383973" cy="338397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Зашто је контекст стварног света важан?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76309" y="2161337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Повећава мотивацију</a:t>
            </a:r>
          </a:p>
          <a:p>
            <a:r>
              <a:rPr lang="sr" sz="2400" dirty="0"/>
              <a:t>Олакшава примену знања</a:t>
            </a:r>
          </a:p>
          <a:p>
            <a:r>
              <a:rPr lang="sr" sz="2400" dirty="0"/>
              <a:t>Повезује школу са заједницом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49016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68491" y="1905027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 algn="ctr">
              <a:buNone/>
            </a:pPr>
            <a:r>
              <a:rPr lang="sr" sz="3200" dirty="0"/>
              <a:t>Који контекст из стварног света је најрелевантнији за ваше студенте?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3319305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94100" y="195778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Активна улога ученика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71698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Активна улога ученика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76309" y="2161337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Студенти нису пасивни слушаоци, већ активни истраживачи и ствараоци.</a:t>
            </a:r>
          </a:p>
          <a:p>
            <a:r>
              <a:rPr lang="sr" sz="2400" dirty="0"/>
              <a:t>Наставник је фацилитатор/ментор, не само преносилац знања.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7173233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Активна улога ученика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24689" y="1913359"/>
            <a:ext cx="8001035" cy="2373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Примери: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Ученици бирају свој приступ решавању проблема.</a:t>
            </a:r>
          </a:p>
          <a:p>
            <a:r>
              <a:rPr lang="sr" sz="2400" dirty="0"/>
              <a:t>Они сами додељују улоге унутар тима.</a:t>
            </a:r>
          </a:p>
          <a:p>
            <a:r>
              <a:rPr lang="sr" sz="2400" dirty="0"/>
              <a:t>Они преузимају одговорност за резултате.</a:t>
            </a:r>
          </a:p>
        </p:txBody>
      </p:sp>
    </p:spTree>
    <p:extLst>
      <p:ext uri="{BB962C8B-B14F-4D97-AF65-F5344CB8AC3E}">
        <p14:creationId xmlns:p14="http://schemas.microsoft.com/office/powerpoint/2010/main" val="3440745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94100" y="195778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Процес истраживања и стварања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615457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Процес истраживања и стварања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13940" y="1697210"/>
            <a:ext cx="8001035" cy="25899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Учење засновано на пројектима подразумева истраживање питања/проблема.</a:t>
            </a:r>
          </a:p>
          <a:p>
            <a:r>
              <a:rPr lang="sr" sz="2400" dirty="0"/>
              <a:t>Ученици прикупљају информације, анализирају податке и спроводе експерименте.</a:t>
            </a:r>
          </a:p>
          <a:p>
            <a:r>
              <a:rPr lang="sr" sz="2400" dirty="0"/>
              <a:t>Од истраживања прелазимо на стварање решења или производа.</a:t>
            </a:r>
          </a:p>
        </p:txBody>
      </p:sp>
    </p:spTree>
    <p:extLst>
      <p:ext uri="{BB962C8B-B14F-4D97-AF65-F5344CB8AC3E}">
        <p14:creationId xmlns:p14="http://schemas.microsoft.com/office/powerpoint/2010/main" val="16290345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Процес истраживања и стварања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2" y="1697209"/>
            <a:ext cx="8001035" cy="2314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Примери: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Испитивање различитих метода наводњавања и предлагање најодрживије методе.</a:t>
            </a:r>
          </a:p>
          <a:p>
            <a:r>
              <a:rPr lang="sr" sz="2400" dirty="0"/>
              <a:t>Анализа тржишта за локалне производе и креирање маркетиншког плана.</a:t>
            </a:r>
          </a:p>
        </p:txBody>
      </p:sp>
    </p:spTree>
    <p:extLst>
      <p:ext uri="{BB962C8B-B14F-4D97-AF65-F5344CB8AC3E}">
        <p14:creationId xmlns:p14="http://schemas.microsoft.com/office/powerpoint/2010/main" val="95550450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94100" y="195778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Јавни производ / дељење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736154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Јавни производ / дељење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2" y="1697210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Завршна фаза учења заснованог на пројектима је видљив резултат.</a:t>
            </a:r>
          </a:p>
          <a:p>
            <a:pPr marL="139700" indent="0">
              <a:buNone/>
            </a:pPr>
            <a:r>
              <a:rPr lang="sr" sz="2400" dirty="0"/>
              <a:t>Производ је представљен правој публици (не само наставнику).</a:t>
            </a:r>
          </a:p>
        </p:txBody>
      </p:sp>
    </p:spTree>
    <p:extLst>
      <p:ext uri="{BB962C8B-B14F-4D97-AF65-F5344CB8AC3E}">
        <p14:creationId xmlns:p14="http://schemas.microsoft.com/office/powerpoint/2010/main" val="627718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849736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Ефикасан план за учење засновано на пројектима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19136" y="1953518"/>
            <a:ext cx="7689681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Ефикасан план учења заснован на пројектима је детаљно упутство за наставника и ученике о томе како да спроведу пројекат, од идеје до јавног производа.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2146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70149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Јавни производ / дељење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2" y="1483357"/>
            <a:ext cx="8001035" cy="3258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Примери: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Студенти праве прототип система за наводњавање и представљају га локалној фарми.</a:t>
            </a:r>
          </a:p>
          <a:p>
            <a:r>
              <a:rPr lang="sr" sz="2400" dirty="0"/>
              <a:t>Организују школски догађај за промоцију органске хране.</a:t>
            </a:r>
          </a:p>
          <a:p>
            <a:r>
              <a:rPr lang="sr" sz="2400" dirty="0"/>
              <a:t>Они креирају брошуру/видео о локалним пољопривредним праксама.</a:t>
            </a:r>
          </a:p>
        </p:txBody>
      </p:sp>
    </p:spTree>
    <p:extLst>
      <p:ext uri="{BB962C8B-B14F-4D97-AF65-F5344CB8AC3E}">
        <p14:creationId xmlns:p14="http://schemas.microsoft.com/office/powerpoint/2010/main" val="29360201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71482" y="1483804"/>
            <a:ext cx="8001035" cy="2033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dirty="0"/>
              <a:t>Који проблем из стварног света из ваше учионице или заједнице би ваши ученици могли да истраже, смисле решење и презентују га другима?</a:t>
            </a:r>
          </a:p>
        </p:txBody>
      </p:sp>
    </p:spTree>
    <p:extLst>
      <p:ext uri="{BB962C8B-B14F-4D97-AF65-F5344CB8AC3E}">
        <p14:creationId xmlns:p14="http://schemas.microsoft.com/office/powerpoint/2010/main" val="42906233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Рад у групама/паровима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2" y="2071282"/>
            <a:ext cx="8001035" cy="18598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Сваки пар формулише једно питање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Да напишем на папирићу и залепим на флипчарт</a:t>
            </a:r>
          </a:p>
        </p:txBody>
      </p:sp>
    </p:spTree>
    <p:extLst>
      <p:ext uri="{BB962C8B-B14F-4D97-AF65-F5344CB8AC3E}">
        <p14:creationId xmlns:p14="http://schemas.microsoft.com/office/powerpoint/2010/main" val="765123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Кључни елементи (листа)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4582" y="1586373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Сугестивно питање</a:t>
            </a:r>
          </a:p>
          <a:p>
            <a:r>
              <a:rPr lang="sr" sz="2400" b="1" dirty="0"/>
              <a:t>Прави контекст</a:t>
            </a:r>
          </a:p>
          <a:p>
            <a:r>
              <a:rPr lang="sr" sz="2400" b="1" dirty="0"/>
              <a:t>Активна улога ученика</a:t>
            </a:r>
          </a:p>
          <a:p>
            <a:r>
              <a:rPr lang="sr" sz="2400" b="1" dirty="0"/>
              <a:t>Процес истраживања и стварања</a:t>
            </a:r>
          </a:p>
          <a:p>
            <a:r>
              <a:rPr lang="sr" sz="2400" b="1" dirty="0"/>
              <a:t>Јавни производ / дељење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Значај структуре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4582" y="1586373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Јасан план = лакша имплементација</a:t>
            </a:r>
          </a:p>
          <a:p>
            <a:endParaRPr lang="ru-RU" sz="2400" b="1" dirty="0"/>
          </a:p>
          <a:p>
            <a:r>
              <a:rPr lang="sr" sz="2400" b="1" dirty="0"/>
              <a:t>Помаже у управљању временом</a:t>
            </a:r>
          </a:p>
          <a:p>
            <a:endParaRPr lang="ru-RU" sz="2400" b="1" dirty="0"/>
          </a:p>
          <a:p>
            <a:r>
              <a:rPr lang="sr" sz="2400" b="1" dirty="0"/>
              <a:t>Усмерава енергију ученика.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9396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Учење засновано на пројектима у односу на традиционална класа</a:t>
            </a:r>
            <a:endParaRPr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239613"/>
              </p:ext>
            </p:extLst>
          </p:nvPr>
        </p:nvGraphicFramePr>
        <p:xfrm>
          <a:off x="1260764" y="2049896"/>
          <a:ext cx="6096000" cy="1752600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18146144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398516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r" sz="1800" dirty="0"/>
                        <a:t>Традиционална </a:t>
                      </a:r>
                      <a:r>
                        <a:rPr lang="sr" sz="1800" baseline="0" dirty="0"/>
                        <a:t>класа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800" dirty="0"/>
                        <a:t>Учење </a:t>
                      </a:r>
                      <a:r>
                        <a:rPr lang="sr" sz="1800" baseline="0" dirty="0"/>
                        <a:t>засновано на пројектима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7452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" sz="1800" dirty="0"/>
                        <a:t>Теорија уџбеника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800" dirty="0"/>
                        <a:t>Прави проблем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2705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" sz="1800" dirty="0"/>
                        <a:t>Тестови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800" dirty="0"/>
                        <a:t>Пројекти и производи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913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r" sz="1800" dirty="0"/>
                        <a:t>Пасивни студенти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r" sz="1800" dirty="0"/>
                        <a:t>Активни студенти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1865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8954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Зашто учење засновано на пројектима? више мотивише?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4582" y="1918882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b="1" dirty="0"/>
              <a:t>Ученици виде смисао у учењу</a:t>
            </a:r>
          </a:p>
          <a:p>
            <a:endParaRPr lang="ru-RU" sz="2400" b="1" dirty="0"/>
          </a:p>
          <a:p>
            <a:r>
              <a:rPr lang="sr" sz="2400" b="1" dirty="0"/>
              <a:t>Више сарадње и дискусије</a:t>
            </a:r>
          </a:p>
          <a:p>
            <a:endParaRPr lang="ru-RU" sz="2400" b="1" dirty="0"/>
          </a:p>
          <a:p>
            <a:r>
              <a:rPr lang="sr" sz="2400" b="1" dirty="0"/>
              <a:t>Прилика да се створи нешто корисно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6103756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54663" y="204784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Питања о 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2209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Шта је водеће питање?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43800" y="2216755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Главна нит која усмерава пројекат и даје му сврху.</a:t>
            </a:r>
          </a:p>
        </p:txBody>
      </p:sp>
    </p:spTree>
    <p:extLst>
      <p:ext uri="{BB962C8B-B14F-4D97-AF65-F5344CB8AC3E}">
        <p14:creationId xmlns:p14="http://schemas.microsoft.com/office/powerpoint/2010/main" val="3764714169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659</Words>
  <Application>Microsoft Office PowerPoint</Application>
  <PresentationFormat>On-screen Show (16:9)</PresentationFormat>
  <Paragraphs>109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Arial</vt:lpstr>
      <vt:lpstr>Cabin</vt:lpstr>
      <vt:lpstr>Barlow</vt:lpstr>
      <vt:lpstr>Nunito Light</vt:lpstr>
      <vt:lpstr>Sora</vt:lpstr>
      <vt:lpstr>Soil Management and Conservation by Slidesgo</vt:lpstr>
      <vt:lpstr>Агротех решења: Иновативно стручно образовање и обука за одрживу пољопривреду</vt:lpstr>
      <vt:lpstr>PowerPoint Presentation</vt:lpstr>
      <vt:lpstr>Ефикасан план за учење засновано на пројектима</vt:lpstr>
      <vt:lpstr>Кључни елементи (листа)</vt:lpstr>
      <vt:lpstr>Значај структуре</vt:lpstr>
      <vt:lpstr>Учење засновано на пројектима у односу на традиционална класа</vt:lpstr>
      <vt:lpstr>Зашто учење засновано на пројектима? више мотивише?</vt:lpstr>
      <vt:lpstr>Питања о </vt:lpstr>
      <vt:lpstr>Шта је водеће питање?</vt:lpstr>
      <vt:lpstr>Карактеристике водећег питања</vt:lpstr>
      <vt:lpstr>Добро наспрам слабо питање</vt:lpstr>
      <vt:lpstr>Приликом креирања питања за будућност, треба узети у обзир следеће карактеристике:</vt:lpstr>
      <vt:lpstr>Приликом креирања питања за будућност, треба узети у обзир следеће карактеристике:</vt:lpstr>
      <vt:lpstr>Приликом креирања питања за будућност, треба узети у обзир следеће карактеристике:</vt:lpstr>
      <vt:lpstr>Примери из пољопривреде</vt:lpstr>
      <vt:lpstr>Мини-активност</vt:lpstr>
      <vt:lpstr>Прави контекст</vt:lpstr>
      <vt:lpstr>Шта значи „стварни контекст“?</vt:lpstr>
      <vt:lpstr>Примери контекста</vt:lpstr>
      <vt:lpstr>Зашто је контекст стварног света важан?</vt:lpstr>
      <vt:lpstr>PowerPoint Presentation</vt:lpstr>
      <vt:lpstr>Активна улога ученика</vt:lpstr>
      <vt:lpstr>Активна улога ученика</vt:lpstr>
      <vt:lpstr>Активна улога ученика</vt:lpstr>
      <vt:lpstr>Процес истраживања и стварања</vt:lpstr>
      <vt:lpstr>Процес истраживања и стварања</vt:lpstr>
      <vt:lpstr>Процес истраживања и стварања</vt:lpstr>
      <vt:lpstr>Јавни производ / дељење</vt:lpstr>
      <vt:lpstr>Јавни производ / дељење</vt:lpstr>
      <vt:lpstr>Јавни производ / дељење</vt:lpstr>
      <vt:lpstr>PowerPoint Presentation</vt:lpstr>
      <vt:lpstr>Рад у групама/паровима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24</cp:revision>
  <dcterms:modified xsi:type="dcterms:W3CDTF">2025-09-28T20:42:18Z</dcterms:modified>
</cp:coreProperties>
</file>