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16"/>
  </p:notesMasterIdLst>
  <p:sldIdLst>
    <p:sldId id="256" r:id="rId2"/>
    <p:sldId id="312" r:id="rId3"/>
    <p:sldId id="313" r:id="rId4"/>
    <p:sldId id="320" r:id="rId5"/>
    <p:sldId id="347" r:id="rId6"/>
    <p:sldId id="348" r:id="rId7"/>
    <p:sldId id="346" r:id="rId8"/>
    <p:sldId id="322" r:id="rId9"/>
    <p:sldId id="323" r:id="rId10"/>
    <p:sldId id="324" r:id="rId11"/>
    <p:sldId id="325" r:id="rId12"/>
    <p:sldId id="349" r:id="rId13"/>
    <p:sldId id="350" r:id="rId14"/>
    <p:sldId id="351" r:id="rId15"/>
  </p:sldIdLst>
  <p:sldSz cx="9144000" cy="5143500" type="screen16x9"/>
  <p:notesSz cx="6858000" cy="9144000"/>
  <p:embeddedFontLst>
    <p:embeddedFont>
      <p:font typeface="Cabin" panose="020B0604020202020204" charset="0"/>
      <p:regular r:id="rId17"/>
      <p:bold r:id="rId18"/>
      <p:italic r:id="rId19"/>
      <p:boldItalic r:id="rId20"/>
    </p:embeddedFont>
    <p:embeddedFont>
      <p:font typeface="Cambria" panose="02040503050406030204" pitchFamily="18" charset="0"/>
      <p:regular r:id="rId21"/>
      <p:bold r:id="rId22"/>
      <p:italic r:id="rId23"/>
      <p:boldItalic r:id="rId24"/>
    </p:embeddedFont>
    <p:embeddedFont>
      <p:font typeface="Nunito Light" pitchFamily="2" charset="0"/>
      <p:regular r:id="rId25"/>
      <p:italic r:id="rId26"/>
    </p:embeddedFont>
    <p:embeddedFont>
      <p:font typeface="Sora" panose="020B0604020202020204" charset="0"/>
      <p:regular r:id="rId27"/>
      <p:bold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7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7108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87078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0BADA1D4-876F-7D73-69B0-4EC18AB9A9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062D20B9-70A4-E6FC-7E18-7E5F2D61CA7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A2316156-C8EB-D6D9-BCB6-FA65B1D4B3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98457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21B36717-B9CA-2B09-784D-0BCCDAE4F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3FA7DE1A-03F5-05F9-F557-A4A3BD79E56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94044C07-C8FA-941D-7A92-A96FE363024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25570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4E09F944-236C-6363-3F38-A047C2604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D6367E36-6912-4815-5C85-D6C7F120478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E8DFCE9D-55F5-27B1-E106-DC8C16BF70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4310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0365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35027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672526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64224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22102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22130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508401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91745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8" r:id="rId3"/>
    <p:sldLayoutId id="2147483679" r:id="rId4"/>
    <p:sldLayoutId id="2147483680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08265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57" name="Google Shape;657;p38"/>
          <p:cNvSpPr txBox="1">
            <a:spLocks noGrp="1"/>
          </p:cNvSpPr>
          <p:nvPr>
            <p:ph type="ctrTitle"/>
          </p:nvPr>
        </p:nvSpPr>
        <p:spPr>
          <a:xfrm>
            <a:off x="386639" y="553398"/>
            <a:ext cx="6047793" cy="255768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3200" dirty="0"/>
              <a:t>Повезивање проблема са наставним планом и програмом</a:t>
            </a: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14231" y="189885"/>
            <a:ext cx="4955700" cy="475800"/>
          </a:xfrm>
        </p:spPr>
        <p:txBody>
          <a:bodyPr/>
          <a:lstStyle/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/>
              <a:t>2024-1- РС01-КА210-ВЕТ-000244168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876309" y="38529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Групни рад (30–35 мин.)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727791" y="1205373"/>
            <a:ext cx="8001035" cy="3552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b="1" dirty="0"/>
              <a:t>Свака група бира једно водеће питање (из претходне радионице или ново).</a:t>
            </a:r>
          </a:p>
          <a:p>
            <a:pPr marL="139700" indent="0">
              <a:buNone/>
            </a:pPr>
            <a:r>
              <a:rPr lang="sr" sz="2400" b="1" dirty="0"/>
              <a:t>Задатак: попуњавање табеле са 4 колоне:</a:t>
            </a:r>
          </a:p>
          <a:p>
            <a:r>
              <a:rPr lang="sr" sz="2400" dirty="0"/>
              <a:t>Сугестивно питање</a:t>
            </a:r>
          </a:p>
          <a:p>
            <a:r>
              <a:rPr lang="sr" sz="2400" dirty="0"/>
              <a:t>Предметна / наставна </a:t>
            </a:r>
            <a:r>
              <a:rPr lang="sr" sz="2400" dirty="0">
                <a:solidFill>
                  <a:schemeClr val="tx1"/>
                </a:solidFill>
              </a:rPr>
              <a:t>(модуларна) </a:t>
            </a:r>
            <a:r>
              <a:rPr lang="sr" sz="2400" dirty="0"/>
              <a:t>јединица</a:t>
            </a:r>
          </a:p>
          <a:p>
            <a:r>
              <a:rPr lang="sr" sz="2400" dirty="0">
                <a:solidFill>
                  <a:schemeClr val="tx1"/>
                </a:solidFill>
              </a:rPr>
              <a:t>Исходи </a:t>
            </a:r>
            <a:r>
              <a:rPr lang="sr" sz="2400" dirty="0"/>
              <a:t>учења (компетенције према националном наставном плану и програму)</a:t>
            </a:r>
          </a:p>
          <a:p>
            <a:r>
              <a:rPr lang="sr" sz="2400" dirty="0"/>
              <a:t>Кључне компетенције 21. века (креативност, дигиталне вештине, предузетништво)</a:t>
            </a:r>
          </a:p>
        </p:txBody>
      </p:sp>
    </p:spTree>
    <p:extLst>
      <p:ext uri="{BB962C8B-B14F-4D97-AF65-F5344CB8AC3E}">
        <p14:creationId xmlns:p14="http://schemas.microsoft.com/office/powerpoint/2010/main" val="37647141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Презентација (15–20 мин.)</a:t>
            </a:r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807036" y="2078210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b="1" dirty="0"/>
              <a:t>Свака група презентује своју табелу (3 минута).</a:t>
            </a:r>
          </a:p>
          <a:p>
            <a:pPr marL="139700" indent="0">
              <a:buNone/>
            </a:pPr>
            <a:endParaRPr lang="ru-RU" sz="2400" b="1" dirty="0"/>
          </a:p>
          <a:p>
            <a:pPr marL="139700" indent="0">
              <a:buNone/>
            </a:pPr>
            <a:r>
              <a:rPr lang="sr" sz="2400" b="1" dirty="0"/>
              <a:t>Збирка идеја које можете одмах применити у својим плановима</a:t>
            </a:r>
          </a:p>
        </p:txBody>
      </p:sp>
    </p:spTree>
    <p:extLst>
      <p:ext uri="{BB962C8B-B14F-4D97-AF65-F5344CB8AC3E}">
        <p14:creationId xmlns:p14="http://schemas.microsoft.com/office/powerpoint/2010/main" val="1657746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0102238C-84CA-38D9-83B4-91891BAB9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>
            <a:extLst>
              <a:ext uri="{FF2B5EF4-FFF2-40B4-BE49-F238E27FC236}">
                <a16:creationId xmlns:a16="http://schemas.microsoft.com/office/drawing/2014/main" id="{725C66B0-2F01-C664-F3F2-2683D0DE8C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024827" y="856349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>
                <a:solidFill>
                  <a:schemeClr val="tx1"/>
                </a:solidFill>
              </a:rPr>
              <a:t>Повратне информације (30–40 мин.)</a:t>
            </a:r>
          </a:p>
        </p:txBody>
      </p:sp>
      <p:sp>
        <p:nvSpPr>
          <p:cNvPr id="7" name="Google Shape;665;p39">
            <a:extLst>
              <a:ext uri="{FF2B5EF4-FFF2-40B4-BE49-F238E27FC236}">
                <a16:creationId xmlns:a16="http://schemas.microsoft.com/office/drawing/2014/main" id="{F556F0DA-554D-C158-E36F-04F8475F72A0}"/>
              </a:ext>
            </a:extLst>
          </p:cNvPr>
          <p:cNvSpPr txBox="1">
            <a:spLocks/>
          </p:cNvSpPr>
          <p:nvPr/>
        </p:nvSpPr>
        <p:spPr>
          <a:xfrm>
            <a:off x="797169" y="1828117"/>
            <a:ext cx="7995270" cy="2540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b="1" dirty="0">
                <a:solidFill>
                  <a:schemeClr val="tx1"/>
                </a:solidFill>
              </a:rPr>
              <a:t>Давање и примање конструктивних повратних информација о водећим питањима који су већ представљени .</a:t>
            </a:r>
          </a:p>
          <a:p>
            <a:pPr marL="139700" indent="0">
              <a:buNone/>
            </a:pPr>
            <a:endParaRPr lang="ru-RU" sz="2400" b="1" dirty="0"/>
          </a:p>
          <a:p>
            <a:r>
              <a:rPr lang="sr" sz="2400" b="1" dirty="0">
                <a:solidFill>
                  <a:schemeClr val="tx1"/>
                </a:solidFill>
              </a:rPr>
              <a:t>Рецензија​ </a:t>
            </a:r>
            <a:r>
              <a:rPr lang="sr" sz="2400" b="1" dirty="0" err="1">
                <a:solidFill>
                  <a:schemeClr val="tx1"/>
                </a:solidFill>
              </a:rPr>
              <a:t>у</a:t>
            </a:r>
            <a:r>
              <a:rPr lang="sr" sz="2400" b="1" dirty="0">
                <a:solidFill>
                  <a:schemeClr val="tx1"/>
                </a:solidFill>
              </a:rPr>
              <a:t> </a:t>
            </a:r>
            <a:r>
              <a:rPr lang="sr" sz="2400" b="1" dirty="0" err="1">
                <a:solidFill>
                  <a:schemeClr val="tx1"/>
                </a:solidFill>
              </a:rPr>
              <a:t>ротација</a:t>
            </a:r>
            <a:r>
              <a:rPr lang="sr" sz="2400" b="1" dirty="0">
                <a:solidFill>
                  <a:schemeClr val="tx1"/>
                </a:solidFill>
              </a:rPr>
              <a:t>​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481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75B2EBA9-8050-8314-1557-73D7086FA0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>
            <a:extLst>
              <a:ext uri="{FF2B5EF4-FFF2-40B4-BE49-F238E27FC236}">
                <a16:creationId xmlns:a16="http://schemas.microsoft.com/office/drawing/2014/main" id="{15049242-D32A-011C-9A90-1880C70534E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25310" y="32540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>
                <a:solidFill>
                  <a:schemeClr val="tx1"/>
                </a:solidFill>
              </a:rPr>
              <a:t>Повратне информације (30–40 мин.)</a:t>
            </a:r>
          </a:p>
        </p:txBody>
      </p:sp>
      <p:sp>
        <p:nvSpPr>
          <p:cNvPr id="7" name="Google Shape;665;p39">
            <a:extLst>
              <a:ext uri="{FF2B5EF4-FFF2-40B4-BE49-F238E27FC236}">
                <a16:creationId xmlns:a16="http://schemas.microsoft.com/office/drawing/2014/main" id="{7969F764-72EE-8191-8678-892F91479976}"/>
              </a:ext>
            </a:extLst>
          </p:cNvPr>
          <p:cNvSpPr txBox="1">
            <a:spLocks/>
          </p:cNvSpPr>
          <p:nvPr/>
        </p:nvSpPr>
        <p:spPr>
          <a:xfrm>
            <a:off x="834040" y="1142316"/>
            <a:ext cx="7995270" cy="2950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1. </a:t>
            </a:r>
            <a:r>
              <a:rPr lang="sr" sz="2400" dirty="0" err="1"/>
              <a:t>Прочитајте </a:t>
            </a:r>
            <a:r>
              <a:rPr lang="sr" sz="2400" dirty="0"/>
              <a:t>водиче</a:t>
            </a:r>
            <a:r>
              <a:rPr lang="sr" sz="2400" dirty="0" err="1"/>
              <a:t>​</a:t>
            </a:r>
            <a:r>
              <a:rPr lang="sr" sz="2400" dirty="0"/>
              <a:t> </a:t>
            </a:r>
            <a:r>
              <a:rPr lang="sr" sz="2400" dirty="0" err="1"/>
              <a:t>питања </a:t>
            </a:r>
            <a:r>
              <a:rPr lang="sr" sz="2400" dirty="0"/>
              <a:t>од </a:t>
            </a:r>
            <a:r>
              <a:rPr lang="sr" sz="2400" dirty="0" err="1"/>
              <a:t>других</a:t>
            </a:r>
            <a:r>
              <a:rPr lang="sr" sz="2400" dirty="0"/>
              <a:t> </a:t>
            </a:r>
            <a:r>
              <a:rPr lang="sr" sz="2400" dirty="0" err="1"/>
              <a:t>групе</a:t>
            </a:r>
            <a:r>
              <a:rPr lang="sr" sz="2400" dirty="0"/>
              <a:t>​</a:t>
            </a:r>
          </a:p>
          <a:p>
            <a:pPr marL="139700" indent="0">
              <a:buNone/>
            </a:pPr>
            <a:r>
              <a:rPr lang="sr" sz="2400" dirty="0"/>
              <a:t>2. </a:t>
            </a:r>
            <a:r>
              <a:rPr lang="sr" sz="2400" dirty="0" err="1"/>
              <a:t>Користите</a:t>
            </a:r>
            <a:r>
              <a:rPr lang="sr" sz="2400" dirty="0"/>
              <a:t> </a:t>
            </a:r>
            <a:r>
              <a:rPr lang="sr" sz="2400" dirty="0" err="1"/>
              <a:t>мене</a:t>
            </a:r>
            <a:r>
              <a:rPr lang="sr" sz="2400" dirty="0"/>
              <a:t> </a:t>
            </a:r>
            <a:r>
              <a:rPr lang="sr" sz="2400" dirty="0" err="1"/>
              <a:t>сто</a:t>
            </a:r>
            <a:r>
              <a:rPr lang="sr" sz="2400" dirty="0"/>
              <a:t> </a:t>
            </a:r>
            <a:r>
              <a:rPr lang="sr" sz="2400" dirty="0" err="1"/>
              <a:t>испод</a:t>
            </a:r>
            <a:r>
              <a:rPr lang="sr" sz="2400" dirty="0"/>
              <a:t> </a:t>
            </a:r>
            <a:r>
              <a:rPr lang="sr" sz="2400" dirty="0" err="1"/>
              <a:t>дати</a:t>
            </a:r>
            <a:r>
              <a:rPr lang="sr" sz="2400" dirty="0"/>
              <a:t>​ </a:t>
            </a:r>
            <a:r>
              <a:rPr lang="sr" sz="2400" dirty="0" err="1"/>
              <a:t>повратак</a:t>
            </a:r>
            <a:r>
              <a:rPr lang="sr" sz="2400" dirty="0"/>
              <a:t> </a:t>
            </a:r>
            <a:r>
              <a:rPr lang="sr" sz="2400" dirty="0" err="1"/>
              <a:t>информације</a:t>
            </a:r>
            <a:r>
              <a:rPr lang="sr" sz="2400" dirty="0"/>
              <a:t>​</a:t>
            </a:r>
          </a:p>
          <a:p>
            <a:pPr marL="139700" indent="0">
              <a:buNone/>
            </a:pPr>
            <a:r>
              <a:rPr lang="sr" sz="2400" dirty="0"/>
              <a:t>3. За </a:t>
            </a:r>
            <a:r>
              <a:rPr lang="sr" sz="2400" dirty="0" err="1"/>
              <a:t>сваки</a:t>
            </a:r>
            <a:r>
              <a:rPr lang="sr" sz="2400" dirty="0"/>
              <a:t> </a:t>
            </a:r>
            <a:r>
              <a:rPr lang="sr" sz="2400" dirty="0" err="1"/>
              <a:t>питање </a:t>
            </a:r>
            <a:r>
              <a:rPr lang="sr" sz="2400" dirty="0"/>
              <a:t>, </a:t>
            </a:r>
            <a:r>
              <a:rPr lang="sr" sz="2400" dirty="0" err="1"/>
              <a:t>означи </a:t>
            </a:r>
            <a:r>
              <a:rPr lang="sr" sz="2400" dirty="0"/>
              <a:t>✔ </a:t>
            </a:r>
            <a:r>
              <a:rPr lang="sr" sz="2400" dirty="0" err="1"/>
              <a:t>ако </a:t>
            </a:r>
            <a:r>
              <a:rPr lang="sr" sz="2400" dirty="0"/>
              <a:t>је </a:t>
            </a:r>
            <a:r>
              <a:rPr lang="sr" sz="2400" dirty="0" err="1"/>
              <a:t>добро </a:t>
            </a:r>
            <a:r>
              <a:rPr lang="sr" sz="2400" dirty="0"/>
              <a:t>, ➕ </a:t>
            </a:r>
            <a:r>
              <a:rPr lang="sr" sz="2400" dirty="0" err="1"/>
              <a:t>ако</a:t>
            </a:r>
            <a:r>
              <a:rPr lang="sr" sz="2400" dirty="0"/>
              <a:t> </a:t>
            </a:r>
            <a:r>
              <a:rPr lang="sr" sz="2400" dirty="0" err="1"/>
              <a:t>може </a:t>
            </a:r>
            <a:r>
              <a:rPr lang="sr" sz="2400" dirty="0"/>
              <a:t>се </a:t>
            </a:r>
            <a:r>
              <a:rPr lang="sr" sz="2400" dirty="0" err="1"/>
              <a:t>побољшати </a:t>
            </a:r>
            <a:r>
              <a:rPr lang="sr" sz="2400" dirty="0"/>
              <a:t>, </a:t>
            </a:r>
            <a:r>
              <a:rPr lang="sr" sz="2400" dirty="0" err="1"/>
              <a:t>или </a:t>
            </a:r>
            <a:r>
              <a:rPr lang="sr" sz="2400" dirty="0"/>
              <a:t>❌ </a:t>
            </a:r>
            <a:r>
              <a:rPr lang="sr" sz="2400" dirty="0" err="1"/>
              <a:t>ако </a:t>
            </a:r>
            <a:r>
              <a:rPr lang="sr" sz="2400" dirty="0"/>
              <a:t>није </a:t>
            </a:r>
            <a:r>
              <a:rPr lang="sr" sz="2400" dirty="0" err="1"/>
              <a:t>довољно</a:t>
            </a:r>
            <a:r>
              <a:rPr lang="sr" sz="2400" dirty="0"/>
              <a:t> </a:t>
            </a:r>
            <a:r>
              <a:rPr lang="sr" sz="2400" dirty="0" err="1"/>
              <a:t>јасно </a:t>
            </a:r>
            <a:r>
              <a:rPr lang="sr" sz="2400" dirty="0"/>
              <a:t>.</a:t>
            </a:r>
          </a:p>
          <a:p>
            <a:pPr marL="139700" indent="0">
              <a:buNone/>
            </a:pPr>
            <a:r>
              <a:rPr lang="sr" sz="2400" dirty="0"/>
              <a:t>4. </a:t>
            </a:r>
            <a:r>
              <a:rPr lang="sr" sz="2400" dirty="0" err="1"/>
              <a:t>Пожељно</a:t>
            </a:r>
            <a:r>
              <a:rPr lang="sr" sz="2400" dirty="0"/>
              <a:t> </a:t>
            </a:r>
            <a:r>
              <a:rPr lang="sr" sz="2400" dirty="0" err="1"/>
              <a:t>додај</a:t>
            </a:r>
            <a:r>
              <a:rPr lang="sr" sz="2400" dirty="0"/>
              <a:t> </a:t>
            </a:r>
            <a:r>
              <a:rPr lang="sr" sz="2400" dirty="0" err="1"/>
              <a:t>кратак</a:t>
            </a:r>
            <a:r>
              <a:rPr lang="sr" sz="2400" dirty="0"/>
              <a:t> </a:t>
            </a:r>
            <a:r>
              <a:rPr lang="sr" sz="2400" dirty="0" err="1"/>
              <a:t>напомена </a:t>
            </a:r>
            <a:r>
              <a:rPr lang="sr" sz="2400" dirty="0"/>
              <a:t>/ </a:t>
            </a:r>
            <a:r>
              <a:rPr lang="sr" sz="2400" dirty="0" err="1"/>
              <a:t>коментар</a:t>
            </a:r>
            <a:r>
              <a:rPr lang="sr" sz="2400" dirty="0"/>
              <a:t>​</a:t>
            </a:r>
          </a:p>
          <a:p>
            <a:pPr marL="139700" indent="0">
              <a:buNone/>
            </a:pPr>
            <a:r>
              <a:rPr lang="sr" sz="2400" dirty="0"/>
              <a:t>5. Залепите </a:t>
            </a:r>
            <a:r>
              <a:rPr lang="sr" sz="2400" dirty="0" err="1"/>
              <a:t>налепнице </a:t>
            </a:r>
            <a:r>
              <a:rPr lang="sr" sz="2400" dirty="0"/>
              <a:t>на одговарајућа питања.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479450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F61819BA-D334-BB73-8B57-01473A388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>
            <a:extLst>
              <a:ext uri="{FF2B5EF4-FFF2-40B4-BE49-F238E27FC236}">
                <a16:creationId xmlns:a16="http://schemas.microsoft.com/office/drawing/2014/main" id="{14751CDC-F869-50A5-995E-BAEFDA660D6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25310" y="32540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>
                <a:solidFill>
                  <a:schemeClr val="tx1"/>
                </a:solidFill>
              </a:rPr>
              <a:t>Повратне информације (30–40 мин.)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8F001F4-A58C-BCAB-6612-BEA21D57BA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001589"/>
              </p:ext>
            </p:extLst>
          </p:nvPr>
        </p:nvGraphicFramePr>
        <p:xfrm>
          <a:off x="932835" y="1040557"/>
          <a:ext cx="7278330" cy="3502152"/>
        </p:xfrm>
        <a:graphic>
          <a:graphicData uri="http://schemas.openxmlformats.org/drawingml/2006/table">
            <a:tbl>
              <a:tblPr firstRow="1" firstCol="1" bandRow="1">
                <a:tableStyleId>{B800A21F-8F5B-47FA-8C46-D781DD0695BC}</a:tableStyleId>
              </a:tblPr>
              <a:tblGrid>
                <a:gridCol w="1455666">
                  <a:extLst>
                    <a:ext uri="{9D8B030D-6E8A-4147-A177-3AD203B41FA5}">
                      <a16:colId xmlns:a16="http://schemas.microsoft.com/office/drawing/2014/main" val="3057709648"/>
                    </a:ext>
                  </a:extLst>
                </a:gridCol>
                <a:gridCol w="1455666">
                  <a:extLst>
                    <a:ext uri="{9D8B030D-6E8A-4147-A177-3AD203B41FA5}">
                      <a16:colId xmlns:a16="http://schemas.microsoft.com/office/drawing/2014/main" val="4069640092"/>
                    </a:ext>
                  </a:extLst>
                </a:gridCol>
                <a:gridCol w="1455666">
                  <a:extLst>
                    <a:ext uri="{9D8B030D-6E8A-4147-A177-3AD203B41FA5}">
                      <a16:colId xmlns:a16="http://schemas.microsoft.com/office/drawing/2014/main" val="1244858840"/>
                    </a:ext>
                  </a:extLst>
                </a:gridCol>
                <a:gridCol w="1455666">
                  <a:extLst>
                    <a:ext uri="{9D8B030D-6E8A-4147-A177-3AD203B41FA5}">
                      <a16:colId xmlns:a16="http://schemas.microsoft.com/office/drawing/2014/main" val="3467818416"/>
                    </a:ext>
                  </a:extLst>
                </a:gridCol>
                <a:gridCol w="1455666">
                  <a:extLst>
                    <a:ext uri="{9D8B030D-6E8A-4147-A177-3AD203B41FA5}">
                      <a16:colId xmlns:a16="http://schemas.microsoft.com/office/drawing/2014/main" val="21371414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Група / Питање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✔ Добро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➕ Може се побољшати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❌ Није довољно јасно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Коментар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90128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Питање из групе 1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3226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 dirty="0" err="1">
                          <a:effectLst/>
                        </a:rPr>
                        <a:t>Питање </a:t>
                      </a:r>
                      <a:r>
                        <a:rPr lang="sr" sz="1600" dirty="0">
                          <a:effectLst/>
                        </a:rPr>
                        <a:t>из </a:t>
                      </a:r>
                      <a:r>
                        <a:rPr lang="sr" sz="1600" dirty="0" err="1">
                          <a:effectLst/>
                        </a:rPr>
                        <a:t>групе </a:t>
                      </a:r>
                      <a:r>
                        <a:rPr lang="sr" sz="16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9546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Питање из групе 3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05629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Питање из групе 4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64702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Питање из групе 5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 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 dirty="0">
                          <a:effectLst/>
                        </a:rPr>
                        <a:t> 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07803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33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7159" y="1489567"/>
            <a:ext cx="7689681" cy="2410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b="1" dirty="0"/>
              <a:t>Свако водеће питање мора бити повезано са наставним планом и програмом – компетенцијама, предметним темама </a:t>
            </a:r>
            <a:r>
              <a:rPr lang="sr" sz="2400" b="1" dirty="0">
                <a:solidFill>
                  <a:schemeClr val="tx1"/>
                </a:solidFill>
              </a:rPr>
              <a:t>/модулима и модуларним јединицама, </a:t>
            </a:r>
            <a:r>
              <a:rPr lang="sr" sz="2400" b="1" dirty="0"/>
              <a:t>исходима учења. Дакле, учење засновано на пројектима није нешто додатно, већ део наставе.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752146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657682" y="1708404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Повезивање водећих питања са наставним планом и програмом у Северној Македонији и Србији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49115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13100" y="55847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Оквир курикулума у Северној Македонији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64582" y="1586372"/>
            <a:ext cx="8001035" cy="3243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Национални оквир квалификација (НОК) → дефинисани </a:t>
            </a:r>
            <a:r>
              <a:rPr lang="sr" sz="2400" dirty="0">
                <a:solidFill>
                  <a:schemeClr val="tx1"/>
                </a:solidFill>
              </a:rPr>
              <a:t>стандарди квалификација, </a:t>
            </a:r>
            <a:r>
              <a:rPr lang="sr" sz="2400" dirty="0"/>
              <a:t>компетенција и вештина.</a:t>
            </a:r>
          </a:p>
          <a:p>
            <a:endParaRPr lang="ru-RU" sz="2400" dirty="0"/>
          </a:p>
          <a:p>
            <a:r>
              <a:rPr lang="sr" sz="2400" dirty="0">
                <a:solidFill>
                  <a:schemeClr val="tx1"/>
                </a:solidFill>
              </a:rPr>
              <a:t>Пољопривредни </a:t>
            </a:r>
            <a:r>
              <a:rPr lang="sr" sz="2400" dirty="0"/>
              <a:t>наставни планови и програми требају ажурирање, посебно у погледу дигиталних компетенција и иновативних пракси. (Impetus, 2025 </a:t>
            </a:r>
            <a:r>
              <a:rPr lang="sr" sz="2400" dirty="0">
                <a:solidFill>
                  <a:schemeClr val="tx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9396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13100" y="55847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Оквир курикулума у Србији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71482" y="1406619"/>
            <a:ext cx="8001035" cy="299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Програми стручног образовања и обуке су усклађени са европским компетенцијама за целоживотно учење.</a:t>
            </a:r>
          </a:p>
          <a:p>
            <a:endParaRPr lang="ru-RU" sz="2400" dirty="0"/>
          </a:p>
          <a:p>
            <a:pPr marL="139700" indent="0">
              <a:buNone/>
            </a:pPr>
            <a:r>
              <a:rPr lang="sr" sz="2400" dirty="0"/>
              <a:t>Наглашено је следеће:</a:t>
            </a:r>
          </a:p>
          <a:p>
            <a:r>
              <a:rPr lang="sr" sz="2400" dirty="0"/>
              <a:t>Предузетништво</a:t>
            </a:r>
          </a:p>
          <a:p>
            <a:r>
              <a:rPr lang="sr" sz="2400" dirty="0"/>
              <a:t>„Учење како да се учи“</a:t>
            </a:r>
          </a:p>
          <a:p>
            <a:r>
              <a:rPr lang="sr" sz="2400" dirty="0"/>
              <a:t>Дигитална писменост (ЕТФ, 2009)</a:t>
            </a:r>
          </a:p>
        </p:txBody>
      </p:sp>
    </p:spTree>
    <p:extLst>
      <p:ext uri="{BB962C8B-B14F-4D97-AF65-F5344CB8AC3E}">
        <p14:creationId xmlns:p14="http://schemas.microsoft.com/office/powerpoint/2010/main" val="1955374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13100" y="55847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Усклађивање водећих проблема са компетенцијама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64582" y="1745700"/>
            <a:ext cx="8001035" cy="1101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Предузетништво → питања везана за пласман производа, агробизнис, маркетинг.</a:t>
            </a:r>
          </a:p>
          <a:p>
            <a:r>
              <a:rPr lang="sr" sz="2400" dirty="0"/>
              <a:t>Дигиталне вештине → питања о технологији, сензорима, обради података.</a:t>
            </a:r>
          </a:p>
          <a:p>
            <a:r>
              <a:rPr lang="sr" sz="2400" dirty="0"/>
              <a:t>Одрживост / екологија → питања климатских промена, управљање водама и земљиштем.</a:t>
            </a:r>
          </a:p>
        </p:txBody>
      </p:sp>
    </p:spTree>
    <p:extLst>
      <p:ext uri="{BB962C8B-B14F-4D97-AF65-F5344CB8AC3E}">
        <p14:creationId xmlns:p14="http://schemas.microsoft.com/office/powerpoint/2010/main" val="2869411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65;p39"/>
          <p:cNvSpPr txBox="1">
            <a:spLocks/>
          </p:cNvSpPr>
          <p:nvPr/>
        </p:nvSpPr>
        <p:spPr>
          <a:xfrm>
            <a:off x="712788" y="389361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 algn="ctr">
              <a:buNone/>
            </a:pPr>
            <a:r>
              <a:rPr lang="sr" sz="2800" b="1" dirty="0"/>
              <a:t>Примери</a:t>
            </a:r>
            <a:endParaRPr lang="ru-RU" sz="2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467754"/>
              </p:ext>
            </p:extLst>
          </p:nvPr>
        </p:nvGraphicFramePr>
        <p:xfrm>
          <a:off x="531446" y="1604200"/>
          <a:ext cx="8034216" cy="2313051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2678072">
                  <a:extLst>
                    <a:ext uri="{9D8B030D-6E8A-4147-A177-3AD203B41FA5}">
                      <a16:colId xmlns:a16="http://schemas.microsoft.com/office/drawing/2014/main" val="3918411496"/>
                    </a:ext>
                  </a:extLst>
                </a:gridCol>
                <a:gridCol w="2678072">
                  <a:extLst>
                    <a:ext uri="{9D8B030D-6E8A-4147-A177-3AD203B41FA5}">
                      <a16:colId xmlns:a16="http://schemas.microsoft.com/office/drawing/2014/main" val="2314551449"/>
                    </a:ext>
                  </a:extLst>
                </a:gridCol>
                <a:gridCol w="2678072">
                  <a:extLst>
                    <a:ext uri="{9D8B030D-6E8A-4147-A177-3AD203B41FA5}">
                      <a16:colId xmlns:a16="http://schemas.microsoft.com/office/drawing/2014/main" val="20192989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 err="1">
                          <a:effectLst/>
                        </a:rPr>
                        <a:t>Водећи</a:t>
                      </a:r>
                      <a:r>
                        <a:rPr lang="sr" sz="1400" dirty="0">
                          <a:effectLst/>
                        </a:rPr>
                        <a:t> </a:t>
                      </a:r>
                      <a:r>
                        <a:rPr lang="sr" sz="1400" dirty="0" err="1">
                          <a:effectLst/>
                        </a:rPr>
                        <a:t>питање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 err="1">
                          <a:effectLst/>
                        </a:rPr>
                        <a:t>Предмет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>
                          <a:effectLst/>
                        </a:rPr>
                        <a:t>Компетенције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8881744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>
                          <a:effectLst/>
                        </a:rPr>
                        <a:t>Како то </a:t>
                      </a:r>
                      <a:r>
                        <a:rPr lang="sr" sz="1400" dirty="0" err="1">
                          <a:effectLst/>
                        </a:rPr>
                        <a:t>можемо </a:t>
                      </a:r>
                      <a:r>
                        <a:rPr lang="sr" sz="1400" dirty="0">
                          <a:effectLst/>
                        </a:rPr>
                        <a:t>да урадимо </a:t>
                      </a:r>
                      <a:r>
                        <a:rPr lang="sr" sz="1400" dirty="0" err="1">
                          <a:effectLst/>
                        </a:rPr>
                        <a:t>?</a:t>
                      </a:r>
                      <a:r>
                        <a:rPr lang="sr" sz="1400" dirty="0">
                          <a:effectLst/>
                        </a:rPr>
                        <a:t> </a:t>
                      </a:r>
                      <a:r>
                        <a:rPr lang="sr" sz="1400" dirty="0" err="1">
                          <a:effectLst/>
                        </a:rPr>
                        <a:t>смањити</a:t>
                      </a:r>
                      <a:r>
                        <a:rPr lang="sr" sz="1400" dirty="0">
                          <a:effectLst/>
                        </a:rPr>
                        <a:t> </a:t>
                      </a:r>
                      <a:r>
                        <a:rPr lang="sr" sz="1400" dirty="0" err="1">
                          <a:effectLst/>
                        </a:rPr>
                        <a:t>отпад </a:t>
                      </a:r>
                      <a:r>
                        <a:rPr lang="sr" sz="1400" dirty="0">
                          <a:effectLst/>
                        </a:rPr>
                        <a:t>од хране </a:t>
                      </a:r>
                      <a:r>
                        <a:rPr lang="sr" sz="1400" dirty="0" err="1">
                          <a:effectLst/>
                        </a:rPr>
                        <a:t>у</a:t>
                      </a:r>
                      <a:r>
                        <a:rPr lang="sr" sz="1400" dirty="0">
                          <a:effectLst/>
                        </a:rPr>
                        <a:t> </a:t>
                      </a:r>
                      <a:r>
                        <a:rPr lang="sr" sz="1400" dirty="0" err="1">
                          <a:effectLst/>
                        </a:rPr>
                        <a:t>школа </a:t>
                      </a:r>
                      <a:r>
                        <a:rPr lang="sr" sz="1400" dirty="0">
                          <a:effectLst/>
                        </a:rPr>
                        <a:t>?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 err="1">
                          <a:effectLst/>
                        </a:rPr>
                        <a:t>Биологија </a:t>
                      </a:r>
                      <a:r>
                        <a:rPr lang="sr" sz="1400" dirty="0">
                          <a:effectLst/>
                        </a:rPr>
                        <a:t>/ </a:t>
                      </a:r>
                      <a:r>
                        <a:rPr lang="sr" sz="1400" dirty="0" err="1">
                          <a:effectLst/>
                        </a:rPr>
                        <a:t>Екологија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 err="1">
                          <a:effectLst/>
                        </a:rPr>
                        <a:t>Одрживост </a:t>
                      </a:r>
                      <a:r>
                        <a:rPr lang="sr" sz="1400" dirty="0">
                          <a:effectLst/>
                        </a:rPr>
                        <a:t>, </a:t>
                      </a:r>
                      <a:r>
                        <a:rPr lang="sr" sz="1400" dirty="0" err="1">
                          <a:effectLst/>
                        </a:rPr>
                        <a:t>критична</a:t>
                      </a:r>
                      <a:r>
                        <a:rPr lang="sr" sz="1400" dirty="0">
                          <a:effectLst/>
                        </a:rPr>
                        <a:t> </a:t>
                      </a:r>
                      <a:r>
                        <a:rPr lang="sr" sz="1400" dirty="0" err="1">
                          <a:effectLst/>
                        </a:rPr>
                        <a:t>размишљање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226282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>
                          <a:effectLst/>
                        </a:rPr>
                        <a:t>Као </a:t>
                      </a:r>
                      <a:r>
                        <a:rPr lang="sr" sz="1400" dirty="0" err="1">
                          <a:effectLst/>
                        </a:rPr>
                        <a:t>дигитално</a:t>
                      </a:r>
                      <a:r>
                        <a:rPr lang="sr" sz="1400" dirty="0">
                          <a:effectLst/>
                        </a:rPr>
                        <a:t> </a:t>
                      </a:r>
                      <a:r>
                        <a:rPr lang="sr" sz="1400" dirty="0" err="1">
                          <a:effectLst/>
                        </a:rPr>
                        <a:t>алати </a:t>
                      </a:r>
                      <a:r>
                        <a:rPr lang="sr" sz="1400" dirty="0">
                          <a:effectLst/>
                        </a:rPr>
                        <a:t>могу </a:t>
                      </a:r>
                      <a:r>
                        <a:rPr lang="sr" sz="1400" dirty="0" err="1">
                          <a:effectLst/>
                        </a:rPr>
                        <a:t>помоћи </a:t>
                      </a:r>
                      <a:r>
                        <a:rPr lang="sr" sz="1400" dirty="0">
                          <a:effectLst/>
                        </a:rPr>
                        <a:t>младима</a:t>
                      </a:r>
                      <a:r>
                        <a:rPr lang="sr" sz="1400" dirty="0" err="1">
                          <a:effectLst/>
                        </a:rPr>
                        <a:t>​</a:t>
                      </a:r>
                      <a:r>
                        <a:rPr lang="sr" sz="1400" dirty="0">
                          <a:effectLst/>
                        </a:rPr>
                        <a:t> </a:t>
                      </a:r>
                      <a:r>
                        <a:rPr lang="sr" sz="1400" dirty="0" err="1">
                          <a:effectLst/>
                        </a:rPr>
                        <a:t>пољопривредници </a:t>
                      </a:r>
                      <a:r>
                        <a:rPr lang="sr" sz="1400" dirty="0">
                          <a:effectLst/>
                        </a:rPr>
                        <a:t>?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 err="1">
                          <a:effectLst/>
                        </a:rPr>
                        <a:t>Пољопривреда </a:t>
                      </a:r>
                      <a:r>
                        <a:rPr lang="sr" sz="1400" dirty="0">
                          <a:effectLst/>
                        </a:rPr>
                        <a:t>/ </a:t>
                      </a:r>
                      <a:r>
                        <a:rPr lang="sr" sz="1400" dirty="0" err="1">
                          <a:effectLst/>
                        </a:rPr>
                        <a:t>Информатика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>
                          <a:effectLst/>
                        </a:rPr>
                        <a:t>Дигиталне вештине, иновације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266105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>
                          <a:effectLst/>
                        </a:rPr>
                        <a:t>Како то </a:t>
                      </a:r>
                      <a:r>
                        <a:rPr lang="sr" sz="1400" dirty="0" err="1">
                          <a:effectLst/>
                        </a:rPr>
                        <a:t>можемо </a:t>
                      </a:r>
                      <a:r>
                        <a:rPr lang="sr" sz="1400" dirty="0">
                          <a:effectLst/>
                        </a:rPr>
                        <a:t>да урадимо </a:t>
                      </a:r>
                      <a:r>
                        <a:rPr lang="sr" sz="1400" dirty="0" err="1">
                          <a:effectLst/>
                        </a:rPr>
                        <a:t>?</a:t>
                      </a:r>
                      <a:r>
                        <a:rPr lang="sr" sz="1400" dirty="0">
                          <a:effectLst/>
                        </a:rPr>
                        <a:t> </a:t>
                      </a:r>
                      <a:r>
                        <a:rPr lang="sr" sz="1400" dirty="0" err="1">
                          <a:effectLst/>
                        </a:rPr>
                        <a:t>наш</a:t>
                      </a:r>
                      <a:r>
                        <a:rPr lang="sr" sz="1400" dirty="0">
                          <a:effectLst/>
                        </a:rPr>
                        <a:t> </a:t>
                      </a:r>
                      <a:r>
                        <a:rPr lang="sr" sz="1400" dirty="0" err="1">
                          <a:effectLst/>
                        </a:rPr>
                        <a:t>брескве</a:t>
                      </a:r>
                      <a:r>
                        <a:rPr lang="sr" sz="1400" dirty="0">
                          <a:effectLst/>
                        </a:rPr>
                        <a:t> </a:t>
                      </a:r>
                      <a:r>
                        <a:rPr lang="sr" sz="1400" dirty="0">
                          <a:solidFill>
                            <a:schemeClr val="tx1"/>
                          </a:solidFill>
                          <a:effectLst/>
                        </a:rPr>
                        <a:t>да буду </a:t>
                      </a:r>
                      <a:r>
                        <a:rPr lang="sr" sz="1400" dirty="0" err="1">
                          <a:effectLst/>
                        </a:rPr>
                        <a:t>конкурентнији </a:t>
                      </a:r>
                      <a:r>
                        <a:rPr lang="sr" sz="1400" dirty="0">
                          <a:effectLst/>
                        </a:rPr>
                        <a:t>на </a:t>
                      </a:r>
                      <a:r>
                        <a:rPr lang="sr" sz="1400" dirty="0" err="1">
                          <a:effectLst/>
                        </a:rPr>
                        <a:t>тржишту </a:t>
                      </a:r>
                      <a:r>
                        <a:rPr lang="sr" sz="1400" dirty="0">
                          <a:effectLst/>
                        </a:rPr>
                        <a:t>?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 err="1">
                          <a:effectLst/>
                        </a:rPr>
                        <a:t>Економија </a:t>
                      </a:r>
                      <a:r>
                        <a:rPr lang="sr" sz="1400" dirty="0">
                          <a:effectLst/>
                        </a:rPr>
                        <a:t>/ </a:t>
                      </a:r>
                      <a:r>
                        <a:rPr lang="sr" sz="1400" dirty="0" err="1">
                          <a:effectLst/>
                        </a:rPr>
                        <a:t>Аграрна</a:t>
                      </a:r>
                      <a:r>
                        <a:rPr lang="sr" sz="1400" dirty="0">
                          <a:effectLst/>
                        </a:rPr>
                        <a:t> </a:t>
                      </a:r>
                      <a:r>
                        <a:rPr lang="sr" sz="1400" dirty="0" err="1">
                          <a:effectLst/>
                        </a:rPr>
                        <a:t>маркетинг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400" dirty="0" err="1">
                          <a:effectLst/>
                        </a:rPr>
                        <a:t>Предузетништво </a:t>
                      </a:r>
                      <a:r>
                        <a:rPr lang="sr" sz="1400" dirty="0">
                          <a:effectLst/>
                        </a:rPr>
                        <a:t>, </a:t>
                      </a:r>
                      <a:r>
                        <a:rPr lang="sr" sz="1400" dirty="0" err="1">
                          <a:effectLst/>
                        </a:rPr>
                        <a:t>анализа</a:t>
                      </a:r>
                      <a:r>
                        <a:rPr lang="sr" sz="1400" dirty="0">
                          <a:effectLst/>
                        </a:rPr>
                        <a:t> </a:t>
                      </a:r>
                      <a:r>
                        <a:rPr lang="sr" sz="1400" dirty="0" err="1">
                          <a:effectLst/>
                        </a:rPr>
                        <a:t>на</a:t>
                      </a:r>
                      <a:r>
                        <a:rPr lang="sr" sz="1400" dirty="0">
                          <a:effectLst/>
                        </a:rPr>
                        <a:t> </a:t>
                      </a:r>
                      <a:r>
                        <a:rPr lang="sr" sz="1400" dirty="0" err="1">
                          <a:effectLst/>
                        </a:rPr>
                        <a:t>тржиште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1140505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7787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13100" y="1853877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Који су изазови у Северној Македонији и Србији?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103756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754663" y="2047841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Групни рад: Усклађивање наставног плана и програма са водећим питањима за учење засновано на пројектима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42209647"/>
      </p:ext>
    </p:extLst>
  </p:cSld>
  <p:clrMapOvr>
    <a:masterClrMapping/>
  </p:clrMapOvr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</TotalTime>
  <Words>541</Words>
  <Application>Microsoft Office PowerPoint</Application>
  <PresentationFormat>On-screen Show (16:9)</PresentationFormat>
  <Paragraphs>89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Calibri</vt:lpstr>
      <vt:lpstr>Cabin</vt:lpstr>
      <vt:lpstr>Arial</vt:lpstr>
      <vt:lpstr>Nunito Light</vt:lpstr>
      <vt:lpstr>Cambria</vt:lpstr>
      <vt:lpstr>Sora</vt:lpstr>
      <vt:lpstr>Soil Management and Conservation by Slidesgo</vt:lpstr>
      <vt:lpstr>Повезивање проблема са наставним планом и програмом</vt:lpstr>
      <vt:lpstr>PowerPoint Presentation</vt:lpstr>
      <vt:lpstr>Повезивање водећих питања са наставним планом и програмом у Северној Македонији и Србији</vt:lpstr>
      <vt:lpstr>Оквир курикулума у Северној Македонији</vt:lpstr>
      <vt:lpstr>Оквир курикулума у Србији</vt:lpstr>
      <vt:lpstr>Усклађивање водећих проблема са компетенцијама</vt:lpstr>
      <vt:lpstr>PowerPoint Presentation</vt:lpstr>
      <vt:lpstr>Који су изазови у Северној Македонији и Србији?</vt:lpstr>
      <vt:lpstr>Групни рад: Усклађивање наставног плана и програма са водећим питањима за учење засновано на пројектима</vt:lpstr>
      <vt:lpstr>Групни рад (30–35 мин.)</vt:lpstr>
      <vt:lpstr>Презентација (15–20 мин.)</vt:lpstr>
      <vt:lpstr>Повратне информације (30–40 мин.)</vt:lpstr>
      <vt:lpstr>Повратне информације (30–40 мин.)</vt:lpstr>
      <vt:lpstr>Повратне информације (30–40 мин.)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Branko Aleksovski</cp:lastModifiedBy>
  <cp:revision>32</cp:revision>
  <dcterms:modified xsi:type="dcterms:W3CDTF">2025-09-28T20:48:35Z</dcterms:modified>
</cp:coreProperties>
</file>