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5143500" type="screen16x9"/>
  <p:notesSz cx="6858000" cy="9144000"/>
  <p:embeddedFontLst>
    <p:embeddedFont>
      <p:font typeface="Cabin" panose="020B0604020202020204" charset="0"/>
      <p:regular r:id="rId6"/>
      <p:bold r:id="rId7"/>
      <p:italic r:id="rId8"/>
      <p:boldItalic r:id="rId9"/>
    </p:embeddedFont>
    <p:embeddedFont>
      <p:font typeface="Cambria" panose="02040503050406030204" pitchFamily="18" charset="0"/>
      <p:regular r:id="rId10"/>
      <p:bold r:id="rId11"/>
      <p:italic r:id="rId12"/>
      <p:boldItalic r:id="rId13"/>
    </p:embeddedFont>
    <p:embeddedFont>
      <p:font typeface="Nunito Light" pitchFamily="2" charset="0"/>
      <p:regular r:id="rId14"/>
    </p:embeddedFont>
    <p:embeddedFont>
      <p:font typeface="Sora" panose="020B0604020202020204" charset="0"/>
      <p:regular r:id="rId15"/>
      <p:bold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946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11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9625EEEF-D372-D838-E800-ACDD5244C2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A177988F-6140-AA7A-F309-BAB59C097D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92EB5592-03BD-A65F-F39F-BF505136C05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6762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11391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Размена вршњака и повратне информације о процени у наставним плановима и програмима</a:t>
            </a:r>
            <a:endParaRPr 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437662" y="800323"/>
            <a:ext cx="8096738" cy="3898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200" dirty="0"/>
              <a:t>Сада ћемо обавити размену између вршњака.</a:t>
            </a:r>
          </a:p>
          <a:p>
            <a:r>
              <a:rPr lang="sr" sz="2200" dirty="0"/>
              <a:t>Сваки тим предаје своју верзију наставног плана и програма.</a:t>
            </a:r>
          </a:p>
          <a:p>
            <a:pPr marL="139700" indent="0">
              <a:buNone/>
            </a:pPr>
            <a:r>
              <a:rPr lang="sr" sz="2200" dirty="0"/>
              <a:t>      у други тим.</a:t>
            </a:r>
          </a:p>
          <a:p>
            <a:r>
              <a:rPr lang="sr" sz="2200" dirty="0"/>
              <a:t>Пријемни тим има 10–15 минута да прочита и одговори на кратак образац за евалуацију:</a:t>
            </a:r>
          </a:p>
          <a:p>
            <a:pPr marL="1054100" lvl="2" indent="0">
              <a:buNone/>
            </a:pPr>
            <a:r>
              <a:rPr lang="sr" sz="2200" dirty="0"/>
              <a:t>✔ Шта је јасно и добро формулисано?</a:t>
            </a:r>
          </a:p>
          <a:p>
            <a:pPr marL="1054100" lvl="2" indent="0">
              <a:buNone/>
            </a:pPr>
            <a:r>
              <a:rPr lang="sr" sz="2200" dirty="0"/>
              <a:t>❓ Шта је нејасно или превише уопштено?</a:t>
            </a:r>
          </a:p>
          <a:p>
            <a:pPr marL="1054100" lvl="2" indent="0">
              <a:buNone/>
            </a:pPr>
            <a:r>
              <a:rPr lang="sr" sz="2200" dirty="0"/>
              <a:t>💡 Шта се може додати да би било мерљивије?</a:t>
            </a:r>
          </a:p>
          <a:p>
            <a:r>
              <a:rPr lang="sr" sz="2200" dirty="0"/>
              <a:t>Тимови размењују коментаре.</a:t>
            </a:r>
          </a:p>
          <a:p>
            <a:r>
              <a:rPr lang="sr" sz="2200" dirty="0"/>
              <a:t>Кратка дискусија у целој групи – који су били најчешћи предлози за побољшање?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400" y="227623"/>
            <a:ext cx="7704000" cy="572700"/>
          </a:xfrm>
        </p:spPr>
        <p:txBody>
          <a:bodyPr/>
          <a:lstStyle/>
          <a:p>
            <a:r>
              <a:rPr lang="sr" dirty="0"/>
              <a:t>Упутства за радионицу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C0565BFA-95C4-0B1F-B236-86D7CF752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E3B3A-31B6-C3A8-716D-9653F94AAA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400" y="227622"/>
            <a:ext cx="7704000" cy="835269"/>
          </a:xfrm>
        </p:spPr>
        <p:txBody>
          <a:bodyPr/>
          <a:lstStyle/>
          <a:p>
            <a:r>
              <a:rPr lang="sr" sz="2400" dirty="0"/>
              <a:t>Радни лист за вршњачке повратне информације у наставном плану и програму – </a:t>
            </a:r>
            <a:r>
              <a:rPr lang="sr" sz="2400" dirty="0" err="1"/>
              <a:t>Део</a:t>
            </a:r>
            <a:r>
              <a:rPr lang="sr" sz="2400" dirty="0"/>
              <a:t> </a:t>
            </a:r>
            <a:r>
              <a:rPr lang="sr" sz="2400" dirty="0" err="1"/>
              <a:t>за</a:t>
            </a:r>
            <a:r>
              <a:rPr lang="sr" sz="2400" dirty="0"/>
              <a:t> </a:t>
            </a:r>
            <a:r>
              <a:rPr lang="sr" sz="2400" dirty="0" err="1"/>
              <a:t>процена</a:t>
            </a:r>
            <a:endParaRPr lang="en-US" sz="24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986460-4841-DB47-AD05-9D47950EE0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099881"/>
              </p:ext>
            </p:extLst>
          </p:nvPr>
        </p:nvGraphicFramePr>
        <p:xfrm>
          <a:off x="840153" y="1610527"/>
          <a:ext cx="7463694" cy="2837680"/>
        </p:xfrm>
        <a:graphic>
          <a:graphicData uri="http://schemas.openxmlformats.org/drawingml/2006/table">
            <a:tbl>
              <a:tblPr firstRow="1" firstCol="1" bandRow="1">
                <a:tableStyleId>{B800A21F-8F5B-47FA-8C46-D781DD0695BC}</a:tableStyleId>
              </a:tblPr>
              <a:tblGrid>
                <a:gridCol w="2487898">
                  <a:extLst>
                    <a:ext uri="{9D8B030D-6E8A-4147-A177-3AD203B41FA5}">
                      <a16:colId xmlns:a16="http://schemas.microsoft.com/office/drawing/2014/main" val="407296429"/>
                    </a:ext>
                  </a:extLst>
                </a:gridCol>
                <a:gridCol w="2487898">
                  <a:extLst>
                    <a:ext uri="{9D8B030D-6E8A-4147-A177-3AD203B41FA5}">
                      <a16:colId xmlns:a16="http://schemas.microsoft.com/office/drawing/2014/main" val="3583110438"/>
                    </a:ext>
                  </a:extLst>
                </a:gridCol>
                <a:gridCol w="2487898">
                  <a:extLst>
                    <a:ext uri="{9D8B030D-6E8A-4147-A177-3AD203B41FA5}">
                      <a16:colId xmlns:a16="http://schemas.microsoft.com/office/drawing/2014/main" val="2990962375"/>
                    </a:ext>
                  </a:extLst>
                </a:gridCol>
              </a:tblGrid>
              <a:tr h="8606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800" dirty="0" err="1">
                          <a:effectLst/>
                        </a:rPr>
                        <a:t>Јако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стране </a:t>
                      </a:r>
                      <a:r>
                        <a:rPr lang="sr" sz="1800" dirty="0">
                          <a:effectLst/>
                        </a:rPr>
                        <a:t>(Шта је </a:t>
                      </a:r>
                      <a:r>
                        <a:rPr lang="sr" sz="1800" dirty="0" err="1">
                          <a:effectLst/>
                        </a:rPr>
                        <a:t>добро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формулисано </a:t>
                      </a:r>
                      <a:r>
                        <a:rPr lang="sr" sz="1800" dirty="0">
                          <a:effectLst/>
                        </a:rPr>
                        <a:t>?) ✔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800" dirty="0">
                          <a:effectLst/>
                        </a:rPr>
                        <a:t>Шта је </a:t>
                      </a:r>
                      <a:r>
                        <a:rPr lang="sr" sz="1800" dirty="0" err="1">
                          <a:effectLst/>
                        </a:rPr>
                        <a:t>нејасно?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или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превише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уопштено </a:t>
                      </a:r>
                      <a:r>
                        <a:rPr lang="sr" sz="1800" dirty="0">
                          <a:effectLst/>
                        </a:rPr>
                        <a:t>?</a:t>
                      </a:r>
                      <a:endParaRPr lang="mk-MK" sz="18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800" dirty="0">
                          <a:effectLst/>
                        </a:rPr>
                        <a:t>❓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800" dirty="0" err="1">
                          <a:effectLst/>
                        </a:rPr>
                        <a:t>Предлози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за</a:t>
                      </a:r>
                      <a:r>
                        <a:rPr lang="sr" sz="1800" dirty="0">
                          <a:effectLst/>
                        </a:rPr>
                        <a:t> </a:t>
                      </a:r>
                      <a:r>
                        <a:rPr lang="sr" sz="1800" dirty="0" err="1">
                          <a:effectLst/>
                        </a:rPr>
                        <a:t>побољшање</a:t>
                      </a:r>
                      <a:endParaRPr lang="en-US" sz="1800" dirty="0">
                        <a:effectLst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800" dirty="0">
                          <a:effectLst/>
                        </a:rPr>
                        <a:t>💡</a:t>
                      </a:r>
                      <a:endParaRPr lang="en-US" sz="18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2604382934"/>
                  </a:ext>
                </a:extLst>
              </a:tr>
              <a:tr h="358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2940838445"/>
                  </a:ext>
                </a:extLst>
              </a:tr>
              <a:tr h="358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108801731"/>
                  </a:ext>
                </a:extLst>
              </a:tr>
              <a:tr h="358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1605645451"/>
                  </a:ext>
                </a:extLst>
              </a:tr>
              <a:tr h="358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2094386460"/>
                  </a:ext>
                </a:extLst>
              </a:tr>
              <a:tr h="3582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>
                          <a:effectLst/>
                        </a:rPr>
                        <a:t> </a:t>
                      </a:r>
                      <a:endParaRPr lang="en-US" sz="160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sr" sz="1600" dirty="0">
                          <a:effectLst/>
                        </a:rPr>
                        <a:t> </a:t>
                      </a:r>
                      <a:endParaRPr lang="en-US" sz="1600" dirty="0">
                        <a:effectLst/>
                        <a:latin typeface="Cambria" panose="020405030504060302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50812" marR="50812" marT="0" marB="0"/>
                </a:tc>
                <a:extLst>
                  <a:ext uri="{0D108BD9-81ED-4DB2-BD59-A6C34878D82A}">
                    <a16:rowId xmlns:a16="http://schemas.microsoft.com/office/drawing/2014/main" val="21286341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8683529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183</Words>
  <Application>Microsoft Office PowerPoint</Application>
  <PresentationFormat>On-screen Show (16:9)</PresentationFormat>
  <Paragraphs>36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Sora</vt:lpstr>
      <vt:lpstr>Cambria</vt:lpstr>
      <vt:lpstr>Cabin</vt:lpstr>
      <vt:lpstr>Nunito Light</vt:lpstr>
      <vt:lpstr>Soil Management and Conservation by Slidesgo</vt:lpstr>
      <vt:lpstr>PowerPoint Presentation</vt:lpstr>
      <vt:lpstr>Упутства за радионицу</vt:lpstr>
      <vt:lpstr>Радни лист за вршњачке повратне информације у наставном плану и програму – Део за процена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51</cp:revision>
  <dcterms:modified xsi:type="dcterms:W3CDTF">2025-09-28T21:10:12Z</dcterms:modified>
</cp:coreProperties>
</file>