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9"/>
  </p:notesMasterIdLst>
  <p:sldIdLst>
    <p:sldId id="256" r:id="rId2"/>
    <p:sldId id="257" r:id="rId3"/>
    <p:sldId id="312" r:id="rId4"/>
    <p:sldId id="346" r:id="rId5"/>
    <p:sldId id="347" r:id="rId6"/>
    <p:sldId id="348" r:id="rId7"/>
    <p:sldId id="349" r:id="rId8"/>
  </p:sldIdLst>
  <p:sldSz cx="9144000" cy="5143500" type="screen16x9"/>
  <p:notesSz cx="6858000" cy="9144000"/>
  <p:embeddedFontLst>
    <p:embeddedFont>
      <p:font typeface="Cabin" panose="020B0604020202020204" charset="0"/>
      <p:regular r:id="rId10"/>
      <p:bold r:id="rId11"/>
      <p:italic r:id="rId12"/>
      <p:boldItalic r:id="rId13"/>
    </p:embeddedFont>
    <p:embeddedFont>
      <p:font typeface="Nunito Light" pitchFamily="2" charset="0"/>
      <p:regular r:id="rId14"/>
    </p:embeddedFont>
    <p:embeddedFont>
      <p:font typeface="Sora" panose="020B0604020202020204" charset="0"/>
      <p:regular r:id="rId15"/>
      <p:bold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00A21F-8F5B-47FA-8C46-D781DD0695BC}">
  <a:tblStyle styleId="{B800A21F-8F5B-47FA-8C46-D781DD0695B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7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" name="Google Shape;654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003659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57052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21667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80375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7803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3225" y="1306463"/>
            <a:ext cx="4955700" cy="14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713225" y="3361250"/>
            <a:ext cx="49557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>
            <a:spLocks noGrp="1"/>
          </p:cNvSpPr>
          <p:nvPr>
            <p:ph type="pic" idx="2"/>
          </p:nvPr>
        </p:nvSpPr>
        <p:spPr>
          <a:xfrm>
            <a:off x="5816100" y="988525"/>
            <a:ext cx="2614800" cy="31665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</p:sp>
      <p:grpSp>
        <p:nvGrpSpPr>
          <p:cNvPr id="13" name="Google Shape;13;p2"/>
          <p:cNvGrpSpPr/>
          <p:nvPr/>
        </p:nvGrpSpPr>
        <p:grpSpPr>
          <a:xfrm>
            <a:off x="140632" y="-156769"/>
            <a:ext cx="9317589" cy="5305966"/>
            <a:chOff x="140632" y="-156769"/>
            <a:chExt cx="9317589" cy="5305966"/>
          </a:xfrm>
        </p:grpSpPr>
        <p:grpSp>
          <p:nvGrpSpPr>
            <p:cNvPr id="14" name="Google Shape;14;p2"/>
            <p:cNvGrpSpPr/>
            <p:nvPr/>
          </p:nvGrpSpPr>
          <p:grpSpPr>
            <a:xfrm>
              <a:off x="140632" y="4058790"/>
              <a:ext cx="940596" cy="1090406"/>
              <a:chOff x="2715175" y="2312475"/>
              <a:chExt cx="595050" cy="689825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2715175" y="2312475"/>
                <a:ext cx="3017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3038550" y="2411525"/>
                <a:ext cx="271675" cy="209575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3007775" y="2468150"/>
                <a:ext cx="217700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2808625" y="2448950"/>
                <a:ext cx="217475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2871050" y="2862450"/>
                <a:ext cx="279925" cy="139850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" name="Google Shape;20;p2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21" name="Google Shape;21;p2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22" name="Google Shape;22;p2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3;p2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4" name="Google Shape;24;p2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25" name="Google Shape;25;p2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6;p2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"/>
          <p:cNvSpPr txBox="1">
            <a:spLocks noGrp="1"/>
          </p:cNvSpPr>
          <p:nvPr>
            <p:ph type="body" idx="1"/>
          </p:nvPr>
        </p:nvSpPr>
        <p:spPr>
          <a:xfrm>
            <a:off x="720000" y="1215750"/>
            <a:ext cx="7704000" cy="4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7" name="Google Shape;57;p4"/>
          <p:cNvGrpSpPr/>
          <p:nvPr/>
        </p:nvGrpSpPr>
        <p:grpSpPr>
          <a:xfrm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58" name="Google Shape;58;p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59" name="Google Shape;59;p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0" name="Google Shape;60;p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61;p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" name="Google Shape;62;p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" name="Google Shape;63;p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5" name="Google Shape;65;p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6" name="Google Shape;66;p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3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Google Shape;616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7" name="Google Shape;617;p33"/>
          <p:cNvGrpSpPr/>
          <p:nvPr/>
        </p:nvGrpSpPr>
        <p:grpSpPr>
          <a:xfrm flipH="1">
            <a:off x="-352931" y="-136313"/>
            <a:ext cx="9582552" cy="5466219"/>
            <a:chOff x="-124331" y="-156769"/>
            <a:chExt cx="9582552" cy="5466219"/>
          </a:xfrm>
        </p:grpSpPr>
        <p:grpSp>
          <p:nvGrpSpPr>
            <p:cNvPr id="618" name="Google Shape;618;p33"/>
            <p:cNvGrpSpPr/>
            <p:nvPr/>
          </p:nvGrpSpPr>
          <p:grpSpPr>
            <a:xfrm>
              <a:off x="-124331" y="4254367"/>
              <a:ext cx="1035451" cy="1055083"/>
              <a:chOff x="-124331" y="4254367"/>
              <a:chExt cx="1035451" cy="1055083"/>
            </a:xfrm>
          </p:grpSpPr>
          <p:sp>
            <p:nvSpPr>
              <p:cNvPr id="619" name="Google Shape;619;p33"/>
              <p:cNvSpPr/>
              <p:nvPr/>
            </p:nvSpPr>
            <p:spPr>
              <a:xfrm rot="1570958">
                <a:off x="63688" y="4312790"/>
                <a:ext cx="343745" cy="339417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33"/>
              <p:cNvSpPr/>
              <p:nvPr/>
            </p:nvSpPr>
            <p:spPr>
              <a:xfrm rot="1570852">
                <a:off x="430641" y="4570735"/>
                <a:ext cx="429428" cy="331268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33"/>
              <p:cNvSpPr/>
              <p:nvPr/>
            </p:nvSpPr>
            <p:spPr>
              <a:xfrm rot="1570852">
                <a:off x="276038" y="4593141"/>
                <a:ext cx="344111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33"/>
              <p:cNvSpPr/>
              <p:nvPr/>
            </p:nvSpPr>
            <p:spPr>
              <a:xfrm rot="1570852">
                <a:off x="6947" y="4426934"/>
                <a:ext cx="343756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33"/>
              <p:cNvSpPr/>
              <p:nvPr/>
            </p:nvSpPr>
            <p:spPr>
              <a:xfrm>
                <a:off x="39499" y="4922111"/>
                <a:ext cx="442477" cy="221061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24" name="Google Shape;624;p33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625" name="Google Shape;625;p33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626" name="Google Shape;626;p33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" name="Google Shape;627;p33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8" name="Google Shape;628;p33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629" name="Google Shape;629;p33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" name="Google Shape;630;p33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Google Shape;632;p3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3" name="Google Shape;633;p34"/>
          <p:cNvGrpSpPr/>
          <p:nvPr/>
        </p:nvGrpSpPr>
        <p:grpSpPr>
          <a:xfrm rot="10800000" flipH="1"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634" name="Google Shape;634;p3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635" name="Google Shape;635;p3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36" name="Google Shape;636;p3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3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38" name="Google Shape;638;p3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9" name="Google Shape;639;p3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0" name="Google Shape;640;p3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41" name="Google Shape;641;p3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42" name="Google Shape;642;p3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643;p3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644;p3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p3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8" r:id="rId3"/>
    <p:sldLayoutId id="2147483679" r:id="rId4"/>
    <p:sldLayoutId id="2147483680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6" name="Google Shape;656;p38"/>
          <p:cNvCxnSpPr/>
          <p:nvPr/>
        </p:nvCxnSpPr>
        <p:spPr>
          <a:xfrm>
            <a:off x="-89125" y="3082650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57" name="Google Shape;657;p38"/>
          <p:cNvSpPr txBox="1">
            <a:spLocks noGrp="1"/>
          </p:cNvSpPr>
          <p:nvPr>
            <p:ph type="ctrTitle"/>
          </p:nvPr>
        </p:nvSpPr>
        <p:spPr>
          <a:xfrm>
            <a:off x="386639" y="553398"/>
            <a:ext cx="6047793" cy="2557686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sr" sz="3200" dirty="0"/>
              <a:t>Радионица: Постављање водећих питања у пољопривреди</a:t>
            </a: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 r="8701"/>
          <a:stretch>
            <a:fillRect/>
          </a:stretch>
        </p:blipFill>
        <p:spPr>
          <a:xfrm>
            <a:off x="5347854" y="427785"/>
            <a:ext cx="3644155" cy="4413040"/>
          </a:xfrm>
        </p:spPr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214231" y="189885"/>
            <a:ext cx="4955700" cy="475800"/>
          </a:xfrm>
        </p:spPr>
        <p:txBody>
          <a:bodyPr/>
          <a:lstStyle/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/>
              <a:t>2024-1- РС01-КА210-ВЕТ-000244168</a:t>
            </a:r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760" y="4309118"/>
            <a:ext cx="2239494" cy="5696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63" y="80340"/>
            <a:ext cx="991928" cy="9719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46" y="80340"/>
            <a:ext cx="980949" cy="9809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166" y="4246241"/>
            <a:ext cx="3116738" cy="69538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13100" y="1440900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 algn="ctr">
              <a:buNone/>
            </a:pPr>
            <a:r>
              <a:rPr lang="sr" sz="2800" b="1" dirty="0"/>
              <a:t>Радионица: Постављање водећих питања у пољопривреди</a:t>
            </a:r>
            <a:endParaRPr lang="ru-RU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350" y="2261755"/>
            <a:ext cx="3383973" cy="338397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699245" y="375138"/>
            <a:ext cx="7704000" cy="5392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r" dirty="0"/>
              <a:t>Групни рад (15 мин)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503506" y="820818"/>
            <a:ext cx="7689681" cy="43226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200" dirty="0"/>
              <a:t>Свака група добија тему (на пример:</a:t>
            </a:r>
          </a:p>
          <a:p>
            <a:pPr marL="139700" indent="0">
              <a:buNone/>
            </a:pPr>
            <a:endParaRPr lang="en-US" sz="1000" dirty="0"/>
          </a:p>
          <a:p>
            <a:pPr>
              <a:buFont typeface="Wingdings" panose="05000000000000000000" pitchFamily="2" charset="2"/>
              <a:buChar char="§"/>
            </a:pPr>
            <a:r>
              <a:rPr lang="sr" sz="2200" dirty="0"/>
              <a:t>Одрживе пољопривредне праксе,</a:t>
            </a:r>
            <a:endParaRPr lang="en-US" sz="2200" dirty="0"/>
          </a:p>
          <a:p>
            <a:pPr>
              <a:buFont typeface="Wingdings" panose="05000000000000000000" pitchFamily="2" charset="2"/>
              <a:buChar char="§"/>
            </a:pPr>
            <a:r>
              <a:rPr lang="sr" sz="2200" dirty="0"/>
              <a:t>Прецизна пољопривреда,</a:t>
            </a:r>
            <a:endParaRPr lang="en-US" sz="2200" dirty="0"/>
          </a:p>
          <a:p>
            <a:pPr>
              <a:buFont typeface="Wingdings" panose="05000000000000000000" pitchFamily="2" charset="2"/>
              <a:buChar char="§"/>
            </a:pPr>
            <a:r>
              <a:rPr lang="sr" sz="2200" dirty="0"/>
              <a:t>Органска пољопривреда,</a:t>
            </a:r>
            <a:endParaRPr lang="en-US" sz="2200" dirty="0"/>
          </a:p>
          <a:p>
            <a:pPr>
              <a:buFont typeface="Wingdings" panose="05000000000000000000" pitchFamily="2" charset="2"/>
              <a:buChar char="§"/>
            </a:pPr>
            <a:r>
              <a:rPr lang="sr" sz="2200" dirty="0"/>
              <a:t>Нове технологије у пољопривреди,</a:t>
            </a:r>
            <a:endParaRPr lang="en-US" sz="2200" dirty="0"/>
          </a:p>
          <a:p>
            <a:pPr>
              <a:buFont typeface="Wingdings" panose="05000000000000000000" pitchFamily="2" charset="2"/>
              <a:buChar char="§"/>
            </a:pPr>
            <a:r>
              <a:rPr lang="sr" sz="2200" dirty="0"/>
              <a:t>Обновљиви извори енергије у пољопривреди).</a:t>
            </a:r>
          </a:p>
          <a:p>
            <a:pPr marL="139700" indent="0">
              <a:buNone/>
            </a:pPr>
            <a:endParaRPr lang="ru-RU" sz="1000" dirty="0"/>
          </a:p>
          <a:p>
            <a:pPr marL="139700" indent="0">
              <a:buNone/>
            </a:pPr>
            <a:r>
              <a:rPr lang="sr" sz="2200" dirty="0"/>
              <a:t>Задатак: свака група треба да напише 3 питања на тему која им је дата.</a:t>
            </a:r>
          </a:p>
          <a:p>
            <a:pPr marL="139700" indent="0">
              <a:buNone/>
            </a:pPr>
            <a:endParaRPr lang="ru-RU" sz="1000" dirty="0"/>
          </a:p>
          <a:p>
            <a:pPr marL="139700" indent="0">
              <a:buNone/>
            </a:pPr>
            <a:r>
              <a:rPr lang="sr" sz="2200" dirty="0"/>
              <a:t>Модел помоћи: „Како можемо...?“ „На који начин би ученици могли...?“ „Шта можемо да урадимо да...?“</a:t>
            </a:r>
          </a:p>
        </p:txBody>
      </p:sp>
    </p:spTree>
    <p:extLst>
      <p:ext uri="{BB962C8B-B14F-4D97-AF65-F5344CB8AC3E}">
        <p14:creationId xmlns:p14="http://schemas.microsoft.com/office/powerpoint/2010/main" val="752146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699245" y="413318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Провера питања (10 мин.)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519137" y="1156880"/>
            <a:ext cx="7689681" cy="3636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Свака група чита своја питања.</a:t>
            </a:r>
          </a:p>
          <a:p>
            <a:pPr marL="139700" indent="0">
              <a:buNone/>
            </a:pPr>
            <a:endParaRPr lang="ru-RU" sz="2400" dirty="0"/>
          </a:p>
          <a:p>
            <a:pPr marL="139700" indent="0">
              <a:buNone/>
            </a:pPr>
            <a:r>
              <a:rPr lang="sr" sz="2400" dirty="0"/>
              <a:t>Преостали учесници користе мини-листу за проверу:</a:t>
            </a:r>
          </a:p>
          <a:p>
            <a:pPr marL="139700" indent="0">
              <a:buNone/>
            </a:pPr>
            <a:endParaRPr lang="ru-RU" sz="2400" dirty="0"/>
          </a:p>
          <a:p>
            <a:r>
              <a:rPr lang="sr" sz="2400" dirty="0"/>
              <a:t>Да ли је јасно и разумљиво?</a:t>
            </a:r>
          </a:p>
          <a:p>
            <a:r>
              <a:rPr lang="sr" sz="2400" dirty="0"/>
              <a:t>Да ли је потребно истраживање, зар није само „да/не“?</a:t>
            </a:r>
          </a:p>
          <a:p>
            <a:r>
              <a:rPr lang="sr" sz="2400" dirty="0"/>
              <a:t>Да ли је релевантно за стварност?</a:t>
            </a:r>
          </a:p>
          <a:p>
            <a:r>
              <a:rPr lang="sr" sz="2400" dirty="0"/>
              <a:t>Дају се кратке белешке („боље је почети са Како можемо...“).</a:t>
            </a:r>
          </a:p>
        </p:txBody>
      </p:sp>
    </p:spTree>
    <p:extLst>
      <p:ext uri="{BB962C8B-B14F-4D97-AF65-F5344CB8AC3E}">
        <p14:creationId xmlns:p14="http://schemas.microsoft.com/office/powerpoint/2010/main" val="2867405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699245" y="413318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Побољшање и коначна верзија (10 мин.)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526064" y="1544808"/>
            <a:ext cx="7689681" cy="1831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Свака група прерађује своја 1-2 најбоља питања.</a:t>
            </a:r>
          </a:p>
          <a:p>
            <a:pPr marL="139700" indent="0">
              <a:buNone/>
            </a:pPr>
            <a:endParaRPr lang="ru-RU" sz="2400" dirty="0"/>
          </a:p>
          <a:p>
            <a:pPr marL="139700" indent="0">
              <a:buNone/>
            </a:pPr>
            <a:r>
              <a:rPr lang="sr" sz="2400" dirty="0"/>
              <a:t>Запишите их на постер/флипчарт.</a:t>
            </a:r>
          </a:p>
        </p:txBody>
      </p:sp>
    </p:spTree>
    <p:extLst>
      <p:ext uri="{BB962C8B-B14F-4D97-AF65-F5344CB8AC3E}">
        <p14:creationId xmlns:p14="http://schemas.microsoft.com/office/powerpoint/2010/main" val="3324158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Google Shape;664;p39"/>
          <p:cNvSpPr txBox="1">
            <a:spLocks noGrp="1"/>
          </p:cNvSpPr>
          <p:nvPr>
            <p:ph type="title"/>
          </p:nvPr>
        </p:nvSpPr>
        <p:spPr>
          <a:xfrm>
            <a:off x="699245" y="413318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r" dirty="0"/>
              <a:t>Презентација и дискусија (15 мин.)</a:t>
            </a:r>
            <a:endParaRPr dirty="0"/>
          </a:p>
        </p:txBody>
      </p:sp>
      <p:sp>
        <p:nvSpPr>
          <p:cNvPr id="7" name="Google Shape;665;p39"/>
          <p:cNvSpPr txBox="1">
            <a:spLocks/>
          </p:cNvSpPr>
          <p:nvPr/>
        </p:nvSpPr>
        <p:spPr>
          <a:xfrm>
            <a:off x="512210" y="1143027"/>
            <a:ext cx="7689681" cy="31856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Свака група представља своје најбоље питање.</a:t>
            </a:r>
          </a:p>
          <a:p>
            <a:pPr marL="139700" indent="0">
              <a:buNone/>
            </a:pPr>
            <a:endParaRPr lang="ru-RU" sz="1000" dirty="0"/>
          </a:p>
          <a:p>
            <a:pPr marL="139700" indent="0">
              <a:buNone/>
            </a:pPr>
            <a:r>
              <a:rPr lang="sr" sz="2400" dirty="0"/>
              <a:t>Тренер лепи постере на зид и прави „галерију питања“.</a:t>
            </a:r>
          </a:p>
          <a:p>
            <a:pPr marL="139700" indent="0">
              <a:buNone/>
            </a:pPr>
            <a:endParaRPr lang="ru-RU" sz="1000" dirty="0"/>
          </a:p>
          <a:p>
            <a:pPr marL="139700" indent="0">
              <a:buNone/>
            </a:pPr>
            <a:r>
              <a:rPr lang="sr" sz="2400" dirty="0"/>
              <a:t>Кратка дискусија:</a:t>
            </a:r>
          </a:p>
          <a:p>
            <a:pPr marL="139700" indent="0">
              <a:buNone/>
            </a:pPr>
            <a:r>
              <a:rPr lang="sr" sz="2400" dirty="0"/>
              <a:t>Које питање вас највише инспирише?</a:t>
            </a:r>
          </a:p>
          <a:p>
            <a:pPr marL="139700" indent="0">
              <a:buNone/>
            </a:pPr>
            <a:r>
              <a:rPr lang="sr" sz="2400" dirty="0"/>
              <a:t>Који је најпрактичнији за ваш контекст?</a:t>
            </a:r>
          </a:p>
        </p:txBody>
      </p:sp>
    </p:spTree>
    <p:extLst>
      <p:ext uri="{BB962C8B-B14F-4D97-AF65-F5344CB8AC3E}">
        <p14:creationId xmlns:p14="http://schemas.microsoft.com/office/powerpoint/2010/main" val="1693314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72207" y="1606259"/>
            <a:ext cx="7689681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800" dirty="0"/>
              <a:t>Која од данас креираних питања бисте могли да користите са својим ученицима ове недеље?</a:t>
            </a:r>
          </a:p>
        </p:txBody>
      </p:sp>
    </p:spTree>
    <p:extLst>
      <p:ext uri="{BB962C8B-B14F-4D97-AF65-F5344CB8AC3E}">
        <p14:creationId xmlns:p14="http://schemas.microsoft.com/office/powerpoint/2010/main" val="2474122498"/>
      </p:ext>
    </p:extLst>
  </p:cSld>
  <p:clrMapOvr>
    <a:masterClrMapping/>
  </p:clrMapOvr>
</p:sld>
</file>

<file path=ppt/theme/theme1.xml><?xml version="1.0" encoding="utf-8"?>
<a:theme xmlns:a="http://schemas.openxmlformats.org/drawingml/2006/main" name="Soil Management and Conservation by Slidesgo">
  <a:themeElements>
    <a:clrScheme name="Simple Light">
      <a:dk1>
        <a:srgbClr val="000000"/>
      </a:dk1>
      <a:lt1>
        <a:srgbClr val="F8F8F8"/>
      </a:lt1>
      <a:dk2>
        <a:srgbClr val="C2DDC8"/>
      </a:dk2>
      <a:lt2>
        <a:srgbClr val="7BBB91"/>
      </a:lt2>
      <a:accent1>
        <a:srgbClr val="22816F"/>
      </a:accent1>
      <a:accent2>
        <a:srgbClr val="693307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260</Words>
  <Application>Microsoft Office PowerPoint</Application>
  <PresentationFormat>On-screen Show (16:9)</PresentationFormat>
  <Paragraphs>40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Sora</vt:lpstr>
      <vt:lpstr>Cabin</vt:lpstr>
      <vt:lpstr>Nunito Light</vt:lpstr>
      <vt:lpstr>Wingdings</vt:lpstr>
      <vt:lpstr>Soil Management and Conservation by Slidesgo</vt:lpstr>
      <vt:lpstr>Радионица: Постављање водећих питања у пољопривреди</vt:lpstr>
      <vt:lpstr>PowerPoint Presentation</vt:lpstr>
      <vt:lpstr>Групни рад (15 мин)</vt:lpstr>
      <vt:lpstr>Провера питања (10 мин.)</vt:lpstr>
      <vt:lpstr>Побољшање и коначна верзија (10 мин.)</vt:lpstr>
      <vt:lpstr>Презентација и дискусија (15 мин.)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AgriTech Solutions: Иновативно СОО за одржливо земјоделство</dc:title>
  <dc:creator>SMK</dc:creator>
  <cp:lastModifiedBy>Branko Aleksovski</cp:lastModifiedBy>
  <cp:revision>20</cp:revision>
  <dcterms:modified xsi:type="dcterms:W3CDTF">2025-09-28T20:46:47Z</dcterms:modified>
</cp:coreProperties>
</file>