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38"/>
  </p:notesMasterIdLst>
  <p:sldIdLst>
    <p:sldId id="256" r:id="rId2"/>
    <p:sldId id="257" r:id="rId3"/>
    <p:sldId id="339" r:id="rId4"/>
    <p:sldId id="340" r:id="rId5"/>
    <p:sldId id="341" r:id="rId6"/>
    <p:sldId id="342" r:id="rId7"/>
    <p:sldId id="343" r:id="rId8"/>
    <p:sldId id="320" r:id="rId9"/>
    <p:sldId id="344" r:id="rId10"/>
    <p:sldId id="357" r:id="rId11"/>
    <p:sldId id="358" r:id="rId12"/>
    <p:sldId id="372" r:id="rId13"/>
    <p:sldId id="371" r:id="rId14"/>
    <p:sldId id="359" r:id="rId15"/>
    <p:sldId id="360" r:id="rId16"/>
    <p:sldId id="361" r:id="rId17"/>
    <p:sldId id="362" r:id="rId18"/>
    <p:sldId id="363" r:id="rId19"/>
    <p:sldId id="364" r:id="rId20"/>
    <p:sldId id="365" r:id="rId21"/>
    <p:sldId id="366" r:id="rId22"/>
    <p:sldId id="367" r:id="rId23"/>
    <p:sldId id="368" r:id="rId24"/>
    <p:sldId id="369" r:id="rId25"/>
    <p:sldId id="370" r:id="rId26"/>
    <p:sldId id="345" r:id="rId27"/>
    <p:sldId id="323" r:id="rId28"/>
    <p:sldId id="346" r:id="rId29"/>
    <p:sldId id="335" r:id="rId30"/>
    <p:sldId id="347" r:id="rId31"/>
    <p:sldId id="353" r:id="rId32"/>
    <p:sldId id="351" r:id="rId33"/>
    <p:sldId id="354" r:id="rId34"/>
    <p:sldId id="355" r:id="rId35"/>
    <p:sldId id="356" r:id="rId36"/>
    <p:sldId id="352" r:id="rId37"/>
  </p:sldIdLst>
  <p:sldSz cx="9144000" cy="5143500" type="screen16x9"/>
  <p:notesSz cx="6858000" cy="9144000"/>
  <p:embeddedFontLst>
    <p:embeddedFont>
      <p:font typeface="Cabin" panose="020B0604020202020204" charset="0"/>
      <p:regular r:id="rId39"/>
      <p:bold r:id="rId40"/>
      <p:italic r:id="rId41"/>
      <p:boldItalic r:id="rId42"/>
    </p:embeddedFont>
    <p:embeddedFont>
      <p:font typeface="Nunito Light" pitchFamily="2" charset="0"/>
      <p:regular r:id="rId43"/>
      <p:italic r:id="rId44"/>
    </p:embeddedFont>
    <p:embeddedFont>
      <p:font typeface="Sora" panose="020B0604020202020204" charset="0"/>
      <p:regular r:id="rId45"/>
      <p:bold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00A21F-8F5B-47FA-8C46-D781DD0695BC}">
  <a:tblStyle styleId="{B800A21F-8F5B-47FA-8C46-D781DD0695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7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58392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74304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92751A9B-CBB1-A24A-07EF-0CEE68AC1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23B22E0B-3C65-07AB-0A73-9C1517A33D6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F2B830EA-7EF4-C749-AD9B-E19267D5D29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669736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418BC368-E736-BF56-B949-646D5EB510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167E69F6-19AC-2A53-44FD-3C0ACDEE21C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78FADC08-1E36-1174-43DA-1D978DEC9F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13161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022467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96520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25653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45499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17358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8177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425365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029528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25775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203914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774132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21558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37373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26646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4789370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9775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33719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802620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466763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241678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559371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852991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887049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320660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53051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3982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11028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0615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81063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5126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1306463"/>
            <a:ext cx="4955700" cy="14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5" y="3361250"/>
            <a:ext cx="49557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>
            <a:spLocks noGrp="1"/>
          </p:cNvSpPr>
          <p:nvPr>
            <p:ph type="pic" idx="2"/>
          </p:nvPr>
        </p:nvSpPr>
        <p:spPr>
          <a:xfrm>
            <a:off x="5816100" y="988525"/>
            <a:ext cx="2614800" cy="31665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13" name="Google Shape;13;p2"/>
          <p:cNvGrpSpPr/>
          <p:nvPr/>
        </p:nvGrpSpPr>
        <p:grpSpPr>
          <a:xfrm>
            <a:off x="140632" y="-156769"/>
            <a:ext cx="9317589" cy="5305966"/>
            <a:chOff x="140632" y="-156769"/>
            <a:chExt cx="9317589" cy="5305966"/>
          </a:xfrm>
        </p:grpSpPr>
        <p:grpSp>
          <p:nvGrpSpPr>
            <p:cNvPr id="14" name="Google Shape;14;p2"/>
            <p:cNvGrpSpPr/>
            <p:nvPr/>
          </p:nvGrpSpPr>
          <p:grpSpPr>
            <a:xfrm>
              <a:off x="140632" y="4058790"/>
              <a:ext cx="940596" cy="1090406"/>
              <a:chOff x="2715175" y="2312475"/>
              <a:chExt cx="595050" cy="689825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2715175" y="2312475"/>
                <a:ext cx="3017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038550" y="2411525"/>
                <a:ext cx="271675" cy="209575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007775" y="2468150"/>
                <a:ext cx="217700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2808625" y="2448950"/>
                <a:ext cx="217475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2871050" y="2862450"/>
                <a:ext cx="279925" cy="139850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" name="Google Shape;20;p2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21" name="Google Shape;21;p2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22" name="Google Shape;22;p2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4" name="Google Shape;24;p2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25" name="Google Shape;25;p2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77040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" name="Google Shape;57;p4"/>
          <p:cNvGrpSpPr/>
          <p:nvPr/>
        </p:nvGrpSpPr>
        <p:grpSpPr>
          <a:xfrm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58" name="Google Shape;58;p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59" name="Google Shape;59;p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0" name="Google Shape;60;p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" name="Google Shape;62;p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" name="Google Shape;63;p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5" name="Google Shape;65;p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6" name="Google Shape;66;p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7" name="Google Shape;617;p33"/>
          <p:cNvGrpSpPr/>
          <p:nvPr/>
        </p:nvGrpSpPr>
        <p:grpSpPr>
          <a:xfrm flipH="1">
            <a:off x="-352931" y="-136313"/>
            <a:ext cx="9582552" cy="5466219"/>
            <a:chOff x="-124331" y="-156769"/>
            <a:chExt cx="9582552" cy="5466219"/>
          </a:xfrm>
        </p:grpSpPr>
        <p:grpSp>
          <p:nvGrpSpPr>
            <p:cNvPr id="618" name="Google Shape;618;p33"/>
            <p:cNvGrpSpPr/>
            <p:nvPr/>
          </p:nvGrpSpPr>
          <p:grpSpPr>
            <a:xfrm>
              <a:off x="-124331" y="4254367"/>
              <a:ext cx="1035451" cy="1055083"/>
              <a:chOff x="-124331" y="4254367"/>
              <a:chExt cx="1035451" cy="1055083"/>
            </a:xfrm>
          </p:grpSpPr>
          <p:sp>
            <p:nvSpPr>
              <p:cNvPr id="619" name="Google Shape;619;p33"/>
              <p:cNvSpPr/>
              <p:nvPr/>
            </p:nvSpPr>
            <p:spPr>
              <a:xfrm rot="1570958">
                <a:off x="63688" y="4312790"/>
                <a:ext cx="343745" cy="339417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33"/>
              <p:cNvSpPr/>
              <p:nvPr/>
            </p:nvSpPr>
            <p:spPr>
              <a:xfrm rot="1570852">
                <a:off x="430641" y="4570735"/>
                <a:ext cx="429428" cy="331268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3"/>
              <p:cNvSpPr/>
              <p:nvPr/>
            </p:nvSpPr>
            <p:spPr>
              <a:xfrm rot="1570852">
                <a:off x="276038" y="4593141"/>
                <a:ext cx="344111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3"/>
              <p:cNvSpPr/>
              <p:nvPr/>
            </p:nvSpPr>
            <p:spPr>
              <a:xfrm rot="1570852">
                <a:off x="6947" y="4426934"/>
                <a:ext cx="343756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3"/>
              <p:cNvSpPr/>
              <p:nvPr/>
            </p:nvSpPr>
            <p:spPr>
              <a:xfrm>
                <a:off x="39499" y="4922111"/>
                <a:ext cx="442477" cy="221061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4" name="Google Shape;624;p33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625" name="Google Shape;625;p33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626" name="Google Shape;626;p33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627;p33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8" name="Google Shape;628;p33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629" name="Google Shape;629;p33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630;p33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Google Shape;632;p3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3" name="Google Shape;633;p34"/>
          <p:cNvGrpSpPr/>
          <p:nvPr/>
        </p:nvGrpSpPr>
        <p:grpSpPr>
          <a:xfrm rot="10800000" flipH="1"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634" name="Google Shape;634;p3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635" name="Google Shape;635;p3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36" name="Google Shape;636;p3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3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8" name="Google Shape;638;p3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9" name="Google Shape;639;p3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3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41" name="Google Shape;641;p3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42" name="Google Shape;642;p3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3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3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8" r:id="rId3"/>
    <p:sldLayoutId id="2147483679" r:id="rId4"/>
    <p:sldLayoutId id="2147483680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6" name="Google Shape;656;p38"/>
          <p:cNvCxnSpPr/>
          <p:nvPr/>
        </p:nvCxnSpPr>
        <p:spPr>
          <a:xfrm>
            <a:off x="-89125" y="308265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Placeholder 6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r="8701"/>
          <a:stretch>
            <a:fillRect/>
          </a:stretch>
        </p:blipFill>
        <p:spPr>
          <a:xfrm>
            <a:off x="5347854" y="427785"/>
            <a:ext cx="3644155" cy="4413040"/>
          </a:xfrm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214231" y="189885"/>
            <a:ext cx="4955700" cy="475800"/>
          </a:xfrm>
        </p:spPr>
        <p:txBody>
          <a:bodyPr/>
          <a:lstStyle/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/>
              <a:t>2024-1- РС01-КА210-ВЕТ-000244168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60" y="4309118"/>
            <a:ext cx="2239494" cy="5696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63" y="80340"/>
            <a:ext cx="991928" cy="9719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46" y="80340"/>
            <a:ext cx="980949" cy="9809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66" y="4246241"/>
            <a:ext cx="3116738" cy="695383"/>
          </a:xfrm>
          <a:prstGeom prst="rect">
            <a:avLst/>
          </a:prstGeom>
        </p:spPr>
      </p:pic>
      <p:sp>
        <p:nvSpPr>
          <p:cNvPr id="26" name="Subtitle 7"/>
          <p:cNvSpPr txBox="1">
            <a:spLocks/>
          </p:cNvSpPr>
          <p:nvPr/>
        </p:nvSpPr>
        <p:spPr>
          <a:xfrm>
            <a:off x="265107" y="1671970"/>
            <a:ext cx="5927873" cy="741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algn="ctr"/>
            <a:r>
              <a:rPr lang="sr" sz="2400" b="1" dirty="0"/>
              <a:t>Теорија и пракса процене учења заснованог на пројектима (PBL)</a:t>
            </a:r>
            <a:endParaRPr lang="en-US" sz="36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45898" y="379011"/>
            <a:ext cx="80522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400" b="1" dirty="0"/>
              <a:t>Формативно </a:t>
            </a:r>
            <a:r>
              <a:rPr lang="sr" sz="2400" b="1" dirty="0" err="1"/>
              <a:t>оцењивање </a:t>
            </a:r>
            <a:r>
              <a:rPr lang="sr" sz="2400" b="1" dirty="0"/>
              <a:t>(Процењивање за учење)</a:t>
            </a:r>
            <a:endParaRPr lang="ru-RU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E9B11E-21D2-05EB-1BAD-137F9BC8E387}"/>
              </a:ext>
            </a:extLst>
          </p:cNvPr>
          <p:cNvSpPr txBox="1"/>
          <p:nvPr/>
        </p:nvSpPr>
        <p:spPr>
          <a:xfrm>
            <a:off x="572495" y="1017656"/>
            <a:ext cx="7965153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" sz="1800" dirty="0">
                <a:solidFill>
                  <a:schemeClr val="tx1"/>
                </a:solidFill>
              </a:rPr>
              <a:t>Процена се спроводи током целог образовног процеса ради побољшања учења ученика. Она обухвата: прикупљање доказа о учењу како би се смањио јаз између тренутног и жељеног учинка (како би се могле предузети мере за смањење јаза); пружање повратних информација ученицима; и укључивање ученика у процес процене и учења. (Извор: CCSSO 2008). Активност која ученицима пружа повратне информације о њиховом напретку у учењу и пружа информације за осмишљавање следећих корака у учењу.</a:t>
            </a:r>
            <a:endParaRPr lang="en-US" sz="1800" dirty="0">
              <a:solidFill>
                <a:schemeClr val="tx1"/>
              </a:solidFill>
            </a:endParaRPr>
          </a:p>
          <a:p>
            <a:endParaRPr lang="en-US" sz="1800" dirty="0">
              <a:solidFill>
                <a:schemeClr val="tx1"/>
              </a:solidFill>
            </a:endParaRPr>
          </a:p>
          <a:p>
            <a:r>
              <a:rPr lang="sr" sz="1800" dirty="0">
                <a:solidFill>
                  <a:schemeClr val="tx1"/>
                </a:solidFill>
              </a:rPr>
              <a:t>Континуирано праћење напретка ученика</a:t>
            </a:r>
          </a:p>
          <a:p>
            <a:r>
              <a:rPr lang="sr" sz="1800" dirty="0">
                <a:solidFill>
                  <a:schemeClr val="tx1"/>
                </a:solidFill>
              </a:rPr>
              <a:t>Примери: дневници, мини-квизови, белешке, повратне информације</a:t>
            </a:r>
          </a:p>
          <a:p>
            <a:r>
              <a:rPr lang="sr" sz="1800" dirty="0">
                <a:solidFill>
                  <a:schemeClr val="tx1"/>
                </a:solidFill>
              </a:rPr>
              <a:t>Помаже са исправкама и благовременом подршком</a:t>
            </a:r>
          </a:p>
        </p:txBody>
      </p:sp>
    </p:spTree>
    <p:extLst>
      <p:ext uri="{BB962C8B-B14F-4D97-AF65-F5344CB8AC3E}">
        <p14:creationId xmlns:p14="http://schemas.microsoft.com/office/powerpoint/2010/main" val="26060593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06352" y="1216741"/>
            <a:ext cx="7704000" cy="34147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0" indent="0">
              <a:spcAft>
                <a:spcPts val="1200"/>
              </a:spcAft>
              <a:buNone/>
            </a:pPr>
            <a:r>
              <a:rPr lang="sr" sz="18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Формативно оцењивање </a:t>
            </a:r>
            <a:r>
              <a:rPr lang="sr" sz="18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треба да буде </a:t>
            </a:r>
            <a:r>
              <a:rPr lang="sr" sz="18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континуирано и интегрисано у процес учења, </a:t>
            </a:r>
            <a:r>
              <a:rPr lang="sr" sz="18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а не да се третира као изолован догађај.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sr" sz="18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Формативно оцењивање </a:t>
            </a:r>
            <a:r>
              <a:rPr lang="sr" sz="18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за постизање компетенција односи се на </a:t>
            </a:r>
            <a:r>
              <a:rPr lang="sr" sz="18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континуирани, интерактивни и дијагностички процес </a:t>
            </a:r>
            <a:r>
              <a:rPr lang="sr" sz="18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који користе едукатори за праћење и процену развоја основних вештина, компетенција и знања ученика.</a:t>
            </a:r>
          </a:p>
          <a:p>
            <a:pPr marL="0" indent="0">
              <a:buNone/>
            </a:pPr>
            <a:r>
              <a:rPr lang="sr" sz="18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Осмишљен је да пружи благовремене повратне информације и наставницима и ученицима, омогућавајући им да: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" sz="18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да разуме напредак </a:t>
            </a:r>
            <a:r>
              <a:rPr lang="sr" sz="18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" sz="18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идентификовати области за побољшање </a:t>
            </a:r>
            <a:r>
              <a:rPr lang="sr" sz="18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" sz="18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направити потребна прилагођавања у процесу учења.</a:t>
            </a:r>
          </a:p>
          <a:p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6352" y="609844"/>
            <a:ext cx="40671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400" b="1" dirty="0">
                <a:solidFill>
                  <a:schemeClr val="tx1"/>
                </a:solidFill>
              </a:rPr>
              <a:t>Формативно оцењивање</a:t>
            </a:r>
            <a:endParaRPr lang="ru-RU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094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0F3E560E-A1CB-220F-1347-664E325BB2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>
            <a:extLst>
              <a:ext uri="{FF2B5EF4-FFF2-40B4-BE49-F238E27FC236}">
                <a16:creationId xmlns:a16="http://schemas.microsoft.com/office/drawing/2014/main" id="{0CFFDC8D-5391-ED45-5BB4-6AD17712AF63}"/>
              </a:ext>
            </a:extLst>
          </p:cNvPr>
          <p:cNvSpPr txBox="1">
            <a:spLocks/>
          </p:cNvSpPr>
          <p:nvPr/>
        </p:nvSpPr>
        <p:spPr>
          <a:xfrm>
            <a:off x="110612" y="1100466"/>
            <a:ext cx="8657303" cy="38254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>
              <a:spcAft>
                <a:spcPts val="800"/>
              </a:spcAft>
            </a:pPr>
            <a:r>
              <a:rPr lang="sr" sz="15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Посматрање: </a:t>
            </a:r>
            <a:r>
              <a:rPr lang="sr" sz="15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Наставници могу посматрати </a:t>
            </a:r>
            <a:r>
              <a:rPr lang="sr" sz="15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понашање, интеракције и учинак ученика </a:t>
            </a:r>
            <a:r>
              <a:rPr lang="sr" sz="15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током активности на часу, дискусија, групног рада или презентација како би проценили развој њихових компетенција.</a:t>
            </a:r>
          </a:p>
          <a:p>
            <a:pPr>
              <a:spcAft>
                <a:spcPts val="800"/>
              </a:spcAft>
            </a:pPr>
            <a:r>
              <a:rPr lang="sr" sz="15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Постављање питања: </a:t>
            </a:r>
            <a:r>
              <a:rPr lang="sr" sz="15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Постављање </a:t>
            </a:r>
            <a:r>
              <a:rPr lang="sr" sz="15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отворених питања </a:t>
            </a:r>
            <a:r>
              <a:rPr lang="sr" sz="15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током часова или </a:t>
            </a:r>
            <a:r>
              <a:rPr lang="sr" sz="15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дискусија </a:t>
            </a:r>
            <a:r>
              <a:rPr lang="sr" sz="15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може помоћи у неговању критичког размишљања, комуникације и вештина решавања проблема код ученика.</a:t>
            </a:r>
          </a:p>
          <a:p>
            <a:pPr>
              <a:spcAft>
                <a:spcPts val="800"/>
              </a:spcAft>
            </a:pPr>
            <a:r>
              <a:rPr lang="sr" sz="15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Самопроцена и рефлексија: </a:t>
            </a:r>
            <a:r>
              <a:rPr lang="sr" sz="15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Подстицање ученика да процене сопствене компетенције и размишљају о сопственом расту може неговати </a:t>
            </a:r>
            <a:r>
              <a:rPr lang="sr" sz="15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самосвест и саморегулацију </a:t>
            </a:r>
            <a:r>
              <a:rPr lang="sr" sz="15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800"/>
              </a:spcAft>
            </a:pPr>
            <a:r>
              <a:rPr lang="sr" sz="15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Вршњачка/другарска процена: </a:t>
            </a:r>
            <a:r>
              <a:rPr lang="sr" sz="15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Ученици могу да процене компетенције својих другова кроз </a:t>
            </a:r>
            <a:r>
              <a:rPr lang="sr" sz="15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вршњачку процену, групне пројекте или заједничке активности.</a:t>
            </a:r>
          </a:p>
          <a:p>
            <a:pPr>
              <a:spcAft>
                <a:spcPts val="800"/>
              </a:spcAft>
            </a:pPr>
            <a:r>
              <a:rPr lang="sr" sz="15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Портфолији: </a:t>
            </a:r>
            <a:r>
              <a:rPr lang="sr" sz="1500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Ученици могу да саставе портфолије свог рада, приказујући своја </a:t>
            </a:r>
            <a:r>
              <a:rPr lang="sr" sz="1500" b="1" kern="1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достигнућа и развој компетенција током времена.</a:t>
            </a:r>
          </a:p>
          <a:p>
            <a:endParaRPr lang="ru-R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05C1F23-8DCF-42E3-BC3E-CDC071326783}"/>
              </a:ext>
            </a:extLst>
          </p:cNvPr>
          <p:cNvSpPr/>
          <p:nvPr/>
        </p:nvSpPr>
        <p:spPr>
          <a:xfrm>
            <a:off x="626805" y="84803"/>
            <a:ext cx="82738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9700" indent="0">
              <a:buNone/>
            </a:pPr>
            <a:r>
              <a:rPr lang="sr" sz="2000" b="1" dirty="0">
                <a:solidFill>
                  <a:schemeClr val="tx1"/>
                </a:solidFill>
              </a:rPr>
              <a:t>Формативно оцењивање за постизање кључних</a:t>
            </a:r>
          </a:p>
          <a:p>
            <a:pPr marL="139700" indent="0">
              <a:buNone/>
            </a:pPr>
            <a:r>
              <a:rPr lang="sr" sz="2000" b="1" dirty="0">
                <a:solidFill>
                  <a:schemeClr val="tx1"/>
                </a:solidFill>
              </a:rPr>
              <a:t>компетенције укључују различите методе и стратегије</a:t>
            </a:r>
          </a:p>
          <a:p>
            <a:pPr marL="139700" indent="0">
              <a:buNone/>
            </a:pPr>
            <a:r>
              <a:rPr lang="sr" sz="2000" b="1" dirty="0">
                <a:solidFill>
                  <a:schemeClr val="tx1"/>
                </a:solidFill>
              </a:rPr>
              <a:t>прилагођено специфичним компетенцијама које се процењују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9885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E5F4EA32-27A8-A4E8-9EB5-7FA6D12C86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>
            <a:extLst>
              <a:ext uri="{FF2B5EF4-FFF2-40B4-BE49-F238E27FC236}">
                <a16:creationId xmlns:a16="http://schemas.microsoft.com/office/drawing/2014/main" id="{92E21B6B-140B-DC39-254A-7E7C9355DCAB}"/>
              </a:ext>
            </a:extLst>
          </p:cNvPr>
          <p:cNvSpPr txBox="1">
            <a:spLocks/>
          </p:cNvSpPr>
          <p:nvPr/>
        </p:nvSpPr>
        <p:spPr>
          <a:xfrm>
            <a:off x="720000" y="1375035"/>
            <a:ext cx="7704000" cy="22326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Дневници са две колоне</a:t>
            </a:r>
          </a:p>
          <a:p>
            <a:r>
              <a:rPr lang="sr" sz="2400" dirty="0"/>
              <a:t>„Добитна карта“</a:t>
            </a:r>
          </a:p>
          <a:p>
            <a:r>
              <a:rPr lang="sr" sz="2400" dirty="0"/>
              <a:t>Самопреиспитивање</a:t>
            </a:r>
          </a:p>
          <a:p>
            <a:r>
              <a:rPr lang="sr" sz="2400" dirty="0"/>
              <a:t>Групна дискусија</a:t>
            </a:r>
          </a:p>
          <a:p>
            <a:r>
              <a:rPr lang="sr" sz="2400" dirty="0"/>
              <a:t>Кратки тестови (квизови)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52202A7-F583-85AA-ECBD-1F8432C6A753}"/>
              </a:ext>
            </a:extLst>
          </p:cNvPr>
          <p:cNvSpPr/>
          <p:nvPr/>
        </p:nvSpPr>
        <p:spPr>
          <a:xfrm>
            <a:off x="606352" y="609844"/>
            <a:ext cx="57518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400" b="1" dirty="0"/>
              <a:t>Методе </a:t>
            </a:r>
            <a:r>
              <a:rPr lang="sr" sz="2400" b="1" dirty="0" err="1"/>
              <a:t>формативног </a:t>
            </a:r>
            <a:r>
              <a:rPr lang="sr" sz="2400" b="1" dirty="0"/>
              <a:t>оцењивања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338497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61323" y="1338679"/>
            <a:ext cx="7704000" cy="18764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Повећава мотивацију</a:t>
            </a:r>
          </a:p>
          <a:p>
            <a:r>
              <a:rPr lang="sr" sz="2400" dirty="0"/>
              <a:t>Чини ученика активним учесником</a:t>
            </a:r>
          </a:p>
          <a:p>
            <a:r>
              <a:rPr lang="sr" sz="2400" dirty="0"/>
              <a:t>Побољшава резултате финалног производа</a:t>
            </a:r>
          </a:p>
          <a:p>
            <a:r>
              <a:rPr lang="sr" sz="2400" dirty="0"/>
              <a:t>Подстиче рефлексију и саморегулацију</a:t>
            </a:r>
          </a:p>
        </p:txBody>
      </p:sp>
      <p:sp>
        <p:nvSpPr>
          <p:cNvPr id="2" name="Rectangle 1"/>
          <p:cNvSpPr/>
          <p:nvPr/>
        </p:nvSpPr>
        <p:spPr>
          <a:xfrm>
            <a:off x="606352" y="609844"/>
            <a:ext cx="68579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400" b="1" dirty="0"/>
              <a:t>Предности </a:t>
            </a:r>
            <a:r>
              <a:rPr lang="sr" sz="2400" b="1" dirty="0" err="1"/>
              <a:t>формативног </a:t>
            </a:r>
            <a:r>
              <a:rPr lang="sr" sz="2400" b="1" dirty="0"/>
              <a:t>оцењивања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992776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6352" y="336999"/>
            <a:ext cx="7688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400" b="1" dirty="0"/>
              <a:t>Сумативна </a:t>
            </a:r>
            <a:r>
              <a:rPr lang="sr" sz="2400" b="1" dirty="0" err="1"/>
              <a:t>процена </a:t>
            </a:r>
            <a:r>
              <a:rPr lang="sr" sz="2400" b="1" dirty="0"/>
              <a:t>(Процена учења)</a:t>
            </a:r>
            <a:endParaRPr lang="ru-RU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2E39B0-A278-F925-4C8C-A03970B6D025}"/>
              </a:ext>
            </a:extLst>
          </p:cNvPr>
          <p:cNvSpPr txBox="1"/>
          <p:nvPr/>
        </p:nvSpPr>
        <p:spPr>
          <a:xfrm>
            <a:off x="472970" y="798664"/>
            <a:ext cx="795508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" sz="2000" dirty="0">
                <a:solidFill>
                  <a:schemeClr val="tx1"/>
                </a:solidFill>
              </a:rPr>
              <a:t>Процена постигнућа студента на крају семестра, фазе, курса или програма; обично, али не нужно, укључује формално тестирање или испите. Најчешће се користи за рангирање, оцењивање и/или унапређење студената и за потребе сертификације. Типично, задаци процене на крају учења, као што су испити и тестови, користе се за мерење и бележење постигнутог нивоа учења, за напредовање на следећи ниво или за сертификацију.</a:t>
            </a:r>
            <a:endParaRPr lang="en-US" sz="2000" dirty="0">
              <a:solidFill>
                <a:schemeClr val="tx1"/>
              </a:solidFill>
            </a:endParaRPr>
          </a:p>
          <a:p>
            <a:endParaRPr lang="en-US" sz="2000" dirty="0">
              <a:solidFill>
                <a:schemeClr val="tx1"/>
              </a:solidFill>
            </a:endParaRPr>
          </a:p>
          <a:p>
            <a:r>
              <a:rPr lang="sr" sz="2000" dirty="0">
                <a:solidFill>
                  <a:schemeClr val="tx1"/>
                </a:solidFill>
              </a:rPr>
              <a:t>Коначна процена онога што је научено</a:t>
            </a:r>
          </a:p>
          <a:p>
            <a:r>
              <a:rPr lang="sr" sz="2000" dirty="0">
                <a:solidFill>
                  <a:schemeClr val="tx1"/>
                </a:solidFill>
              </a:rPr>
              <a:t>Методе: финални производ, извештај, јавна презентација</a:t>
            </a:r>
          </a:p>
          <a:p>
            <a:r>
              <a:rPr lang="sr" sz="2000" dirty="0">
                <a:solidFill>
                  <a:schemeClr val="tx1"/>
                </a:solidFill>
              </a:rPr>
              <a:t>Користи се за званично оцењивање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575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06352" y="1338679"/>
            <a:ext cx="7711738" cy="2274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Повезано са стварним животом и професијом</a:t>
            </a:r>
          </a:p>
          <a:p>
            <a:r>
              <a:rPr lang="sr" sz="2400" dirty="0"/>
              <a:t>Примери: Студенти тестирају биопестициде на терену</a:t>
            </a:r>
          </a:p>
          <a:p>
            <a:r>
              <a:rPr lang="sr" sz="2400" dirty="0"/>
              <a:t>Организујте локалну еко-пијацу</a:t>
            </a:r>
          </a:p>
          <a:p>
            <a:r>
              <a:rPr lang="sr" sz="2400" dirty="0"/>
              <a:t>Они развијају план наводњавања.</a:t>
            </a:r>
          </a:p>
        </p:txBody>
      </p:sp>
      <p:sp>
        <p:nvSpPr>
          <p:cNvPr id="2" name="Rectangle 1"/>
          <p:cNvSpPr/>
          <p:nvPr/>
        </p:nvSpPr>
        <p:spPr>
          <a:xfrm>
            <a:off x="606352" y="609844"/>
            <a:ext cx="75488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400" b="1" dirty="0"/>
              <a:t>Аутентична процена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934930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1338679"/>
            <a:ext cx="7704000" cy="1942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Ученици једни друге оцењују</a:t>
            </a:r>
            <a:endParaRPr lang="en-US" sz="2400" dirty="0"/>
          </a:p>
          <a:p>
            <a:r>
              <a:rPr lang="sr" sz="2400" dirty="0"/>
              <a:t>Предности: Уче да дају критичке, али конструктивне повратне информације.</a:t>
            </a:r>
            <a:endParaRPr lang="en-US" sz="2400" dirty="0"/>
          </a:p>
          <a:p>
            <a:r>
              <a:rPr lang="sr" sz="2400" dirty="0"/>
              <a:t>Повећава одговорност унутар тима</a:t>
            </a:r>
          </a:p>
        </p:txBody>
      </p:sp>
      <p:sp>
        <p:nvSpPr>
          <p:cNvPr id="2" name="Rectangle 1"/>
          <p:cNvSpPr/>
          <p:nvPr/>
        </p:nvSpPr>
        <p:spPr>
          <a:xfrm>
            <a:off x="606352" y="609844"/>
            <a:ext cx="65485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400" b="1" dirty="0"/>
              <a:t>Вршњачка 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4563894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06352" y="1338679"/>
            <a:ext cx="7704000" cy="1233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Ученици сами процењују свој допринос.</a:t>
            </a:r>
          </a:p>
          <a:p>
            <a:r>
              <a:rPr lang="sr" sz="2400" dirty="0"/>
              <a:t>Методе: дневници, рефлексивна питања</a:t>
            </a:r>
          </a:p>
          <a:p>
            <a:r>
              <a:rPr lang="sr" sz="2400" dirty="0"/>
              <a:t>Развија одговорност и саморегулацију</a:t>
            </a:r>
          </a:p>
        </p:txBody>
      </p:sp>
      <p:sp>
        <p:nvSpPr>
          <p:cNvPr id="2" name="Rectangle 1"/>
          <p:cNvSpPr/>
          <p:nvPr/>
        </p:nvSpPr>
        <p:spPr>
          <a:xfrm>
            <a:off x="606352" y="609844"/>
            <a:ext cx="5692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400" b="1" dirty="0"/>
              <a:t>Самопроцена​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3045393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61323" y="1071509"/>
            <a:ext cx="7704000" cy="26013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Јасни критеријуми + нивои постигнућа</a:t>
            </a:r>
            <a:endParaRPr lang="en-US" sz="2400" dirty="0"/>
          </a:p>
          <a:p>
            <a:r>
              <a:rPr lang="sr" sz="2400" dirty="0"/>
              <a:t>Користе се за:</a:t>
            </a:r>
            <a:endParaRPr lang="en-US" sz="2400" dirty="0"/>
          </a:p>
          <a:p>
            <a:pPr lvl="1"/>
            <a:r>
              <a:rPr lang="sr" sz="2400" dirty="0"/>
              <a:t>Производ</a:t>
            </a:r>
            <a:endParaRPr lang="en-US" sz="2400" dirty="0"/>
          </a:p>
          <a:p>
            <a:pPr lvl="1"/>
            <a:r>
              <a:rPr lang="sr" sz="2400" dirty="0"/>
              <a:t>Процес</a:t>
            </a:r>
            <a:endParaRPr lang="en-US" sz="2400" dirty="0"/>
          </a:p>
          <a:p>
            <a:pPr lvl="1"/>
            <a:r>
              <a:rPr lang="sr" sz="2400" dirty="0"/>
              <a:t>Тимски рад</a:t>
            </a:r>
            <a:endParaRPr lang="en-US" sz="2400" dirty="0"/>
          </a:p>
          <a:p>
            <a:pPr lvl="1"/>
            <a:r>
              <a:rPr lang="sr" sz="2400" dirty="0"/>
              <a:t>Презентација</a:t>
            </a:r>
          </a:p>
        </p:txBody>
      </p:sp>
      <p:sp>
        <p:nvSpPr>
          <p:cNvPr id="2" name="Rectangle 1"/>
          <p:cNvSpPr/>
          <p:nvPr/>
        </p:nvSpPr>
        <p:spPr>
          <a:xfrm>
            <a:off x="606352" y="609844"/>
            <a:ext cx="50048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400" b="1" dirty="0"/>
              <a:t>Оквири за процену (рубрике)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466197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2119775"/>
            <a:ext cx="7704000" cy="15066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000" b="1" dirty="0"/>
              <a:t>Обезбеђује квалитет учења</a:t>
            </a:r>
          </a:p>
          <a:p>
            <a:r>
              <a:rPr lang="sr" sz="2000" b="1" dirty="0"/>
              <a:t>Прати напредак ученика</a:t>
            </a:r>
          </a:p>
          <a:p>
            <a:r>
              <a:rPr lang="sr" sz="2000" b="1" dirty="0"/>
              <a:t>Обезбеђује праведну процену тимског и индивидуалног рада</a:t>
            </a:r>
          </a:p>
          <a:p>
            <a:r>
              <a:rPr lang="sr" sz="2000" b="1" dirty="0"/>
              <a:t>Подржава развој вештина 21. века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Зашто је процена важна у учењу заснованом на пројектима (PBL)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1248010"/>
            <a:ext cx="7704000" cy="22694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Критеријум: Тимски рад</a:t>
            </a:r>
            <a:endParaRPr lang="en-US" sz="2400" dirty="0"/>
          </a:p>
          <a:p>
            <a:pPr marL="139700" indent="0">
              <a:buNone/>
            </a:pPr>
            <a:endParaRPr lang="ru-RU" sz="1000" dirty="0"/>
          </a:p>
          <a:p>
            <a:pPr marL="596900" lvl="1" indent="0">
              <a:buNone/>
            </a:pPr>
            <a:r>
              <a:rPr lang="sr" sz="2400" dirty="0"/>
              <a:t>4: Сви доприносе подједнако</a:t>
            </a:r>
          </a:p>
          <a:p>
            <a:pPr marL="596900" lvl="1" indent="0">
              <a:buNone/>
            </a:pPr>
            <a:r>
              <a:rPr lang="sr" sz="2400" dirty="0"/>
              <a:t>3: Најактивније учествују</a:t>
            </a:r>
          </a:p>
          <a:p>
            <a:pPr marL="596900" lvl="1" indent="0">
              <a:buNone/>
            </a:pPr>
            <a:r>
              <a:rPr lang="sr" sz="2400" dirty="0"/>
              <a:t>2: </a:t>
            </a:r>
            <a:r>
              <a:rPr lang="sr" sz="2400" dirty="0">
                <a:solidFill>
                  <a:schemeClr val="tx1"/>
                </a:solidFill>
              </a:rPr>
              <a:t>Неки су пасивни</a:t>
            </a:r>
          </a:p>
          <a:p>
            <a:pPr marL="596900" lvl="1" indent="0">
              <a:buNone/>
            </a:pPr>
            <a:r>
              <a:rPr lang="sr" sz="2400" dirty="0"/>
              <a:t>1: Само једна или две особе раде</a:t>
            </a:r>
          </a:p>
        </p:txBody>
      </p:sp>
      <p:sp>
        <p:nvSpPr>
          <p:cNvPr id="2" name="Rectangle 1"/>
          <p:cNvSpPr/>
          <p:nvPr/>
        </p:nvSpPr>
        <p:spPr>
          <a:xfrm>
            <a:off x="606352" y="609844"/>
            <a:ext cx="83022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400" b="1" dirty="0"/>
              <a:t>Пример оквира за процену процеса (рубрике)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4803321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06352" y="1284882"/>
            <a:ext cx="7704000" cy="23063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Критеријум: Коначни производ</a:t>
            </a:r>
            <a:endParaRPr lang="en-US" sz="2400" dirty="0"/>
          </a:p>
          <a:p>
            <a:pPr marL="139700" indent="0">
              <a:buNone/>
            </a:pPr>
            <a:endParaRPr lang="ru-RU" sz="1000" dirty="0"/>
          </a:p>
          <a:p>
            <a:pPr marL="596900" lvl="1" indent="0">
              <a:buNone/>
            </a:pPr>
            <a:r>
              <a:rPr lang="sr" sz="2400" dirty="0"/>
              <a:t>4: Квалитетно, функционално, практично</a:t>
            </a:r>
          </a:p>
          <a:p>
            <a:pPr marL="596900" lvl="1" indent="0">
              <a:buNone/>
            </a:pPr>
            <a:r>
              <a:rPr lang="sr" sz="2400" dirty="0"/>
              <a:t>3: Добро, са мањим слабостима</a:t>
            </a:r>
          </a:p>
          <a:p>
            <a:pPr marL="596900" lvl="1" indent="0">
              <a:buNone/>
            </a:pPr>
            <a:r>
              <a:rPr lang="sr" sz="2400" dirty="0"/>
              <a:t>2: Ограничена примена</a:t>
            </a:r>
          </a:p>
          <a:p>
            <a:pPr marL="596900" lvl="1" indent="0">
              <a:buNone/>
            </a:pPr>
            <a:r>
              <a:rPr lang="sr" sz="2400" dirty="0"/>
              <a:t>1: Недовршено или непрактично</a:t>
            </a:r>
          </a:p>
        </p:txBody>
      </p:sp>
      <p:sp>
        <p:nvSpPr>
          <p:cNvPr id="2" name="Rectangle 1"/>
          <p:cNvSpPr/>
          <p:nvPr/>
        </p:nvSpPr>
        <p:spPr>
          <a:xfrm>
            <a:off x="606352" y="609844"/>
            <a:ext cx="86837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400" b="1" dirty="0"/>
              <a:t>Пример оквира за процену производа (Рубрике)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5032807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1133064"/>
            <a:ext cx="7704000" cy="2217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Мали тестови или анкете</a:t>
            </a:r>
          </a:p>
          <a:p>
            <a:r>
              <a:rPr lang="sr" sz="2400" dirty="0"/>
              <a:t>Они мере разлику пре и после пројекта.</a:t>
            </a:r>
          </a:p>
          <a:p>
            <a:r>
              <a:rPr lang="sr" sz="2400" dirty="0"/>
              <a:t>Примери: Анкета о познавању појмова (земљиште, наводњавање)</a:t>
            </a:r>
          </a:p>
          <a:p>
            <a:r>
              <a:rPr lang="sr" sz="2400" dirty="0"/>
              <a:t>Провера нових вештина</a:t>
            </a:r>
          </a:p>
        </p:txBody>
      </p:sp>
      <p:sp>
        <p:nvSpPr>
          <p:cNvPr id="2" name="Rectangle 1"/>
          <p:cNvSpPr/>
          <p:nvPr/>
        </p:nvSpPr>
        <p:spPr>
          <a:xfrm>
            <a:off x="606352" y="609844"/>
            <a:ext cx="4677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Пре и после тестова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180086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06352" y="1262759"/>
            <a:ext cx="7704000" cy="18196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Најбоље праксе: коришћење комбинације</a:t>
            </a:r>
            <a:endParaRPr lang="en-US" sz="2400" dirty="0"/>
          </a:p>
          <a:p>
            <a:pPr marL="139700" indent="0">
              <a:buNone/>
            </a:pPr>
            <a:endParaRPr lang="ru-RU" sz="1000" dirty="0"/>
          </a:p>
          <a:p>
            <a:r>
              <a:rPr lang="sr" sz="2400" dirty="0"/>
              <a:t>Формативно + вршњачко оцењивање</a:t>
            </a:r>
          </a:p>
          <a:p>
            <a:r>
              <a:rPr lang="sr" sz="2400" dirty="0"/>
              <a:t>Сумативна + јавна презентација</a:t>
            </a:r>
          </a:p>
          <a:p>
            <a:r>
              <a:rPr lang="sr" sz="2400" dirty="0"/>
              <a:t>Самопроцена + процена заснована на критеријумима</a:t>
            </a:r>
          </a:p>
        </p:txBody>
      </p:sp>
      <p:sp>
        <p:nvSpPr>
          <p:cNvPr id="2" name="Rectangle 1"/>
          <p:cNvSpPr/>
          <p:nvPr/>
        </p:nvSpPr>
        <p:spPr>
          <a:xfrm>
            <a:off x="606352" y="609844"/>
            <a:ext cx="57518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Интеграција више метода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10688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06352" y="1233262"/>
            <a:ext cx="7704000" cy="27488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Пројекат: „Оптимизација наводњавања“</a:t>
            </a:r>
          </a:p>
          <a:p>
            <a:pPr marL="139700" indent="0">
              <a:buNone/>
            </a:pPr>
            <a:endParaRPr lang="ru-RU" sz="1000" dirty="0"/>
          </a:p>
          <a:p>
            <a:r>
              <a:rPr lang="sr" sz="2400" dirty="0"/>
              <a:t>Формативно: дневник мерења</a:t>
            </a:r>
          </a:p>
          <a:p>
            <a:r>
              <a:rPr lang="sr" sz="2400" dirty="0"/>
              <a:t>Вршњачка процена: ученици процењују једни друге</a:t>
            </a:r>
          </a:p>
          <a:p>
            <a:r>
              <a:rPr lang="sr" sz="2400" dirty="0"/>
              <a:t>Закључак: извештај + презентација локалним пољопривредницима</a:t>
            </a:r>
          </a:p>
        </p:txBody>
      </p:sp>
      <p:sp>
        <p:nvSpPr>
          <p:cNvPr id="2" name="Rectangle 1"/>
          <p:cNvSpPr/>
          <p:nvPr/>
        </p:nvSpPr>
        <p:spPr>
          <a:xfrm>
            <a:off x="606352" y="609844"/>
            <a:ext cx="51892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Пример из пољопривреде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379842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06352" y="1338680"/>
            <a:ext cx="7704000" cy="1832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Како измерити индивидуални допринос тимском раду?</a:t>
            </a:r>
          </a:p>
          <a:p>
            <a:r>
              <a:rPr lang="sr" sz="2400" dirty="0"/>
              <a:t>Како избећи субјективност?</a:t>
            </a:r>
          </a:p>
          <a:p>
            <a:r>
              <a:rPr lang="sr" sz="2400" dirty="0"/>
              <a:t>Како да осигурамо да су критеријуми јасни?</a:t>
            </a:r>
          </a:p>
        </p:txBody>
      </p:sp>
      <p:sp>
        <p:nvSpPr>
          <p:cNvPr id="2" name="Rectangle 1"/>
          <p:cNvSpPr/>
          <p:nvPr/>
        </p:nvSpPr>
        <p:spPr>
          <a:xfrm>
            <a:off x="606352" y="609844"/>
            <a:ext cx="66640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Уобичајени изазови у процени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913887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1088237"/>
            <a:ext cx="7704000" cy="2694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800" dirty="0"/>
              <a:t>Које методе процене би најбоље функционисале у вашем учионици?</a:t>
            </a:r>
          </a:p>
          <a:p>
            <a:pPr marL="139700" indent="0">
              <a:buNone/>
            </a:pPr>
            <a:endParaRPr lang="ru-RU" sz="2800" dirty="0"/>
          </a:p>
          <a:p>
            <a:pPr marL="139700" indent="0">
              <a:buNone/>
            </a:pPr>
            <a:r>
              <a:rPr lang="sr" sz="2800" dirty="0"/>
              <a:t>Како бисте их ускладили са резултатима и активностима?</a:t>
            </a:r>
          </a:p>
        </p:txBody>
      </p:sp>
    </p:spTree>
    <p:extLst>
      <p:ext uri="{BB962C8B-B14F-4D97-AF65-F5344CB8AC3E}">
        <p14:creationId xmlns:p14="http://schemas.microsoft.com/office/powerpoint/2010/main" val="798545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072" y="-53738"/>
            <a:ext cx="7704000" cy="572700"/>
          </a:xfrm>
        </p:spPr>
        <p:txBody>
          <a:bodyPr/>
          <a:lstStyle/>
          <a:p>
            <a:r>
              <a:rPr lang="sr" dirty="0"/>
              <a:t>Пример – Оквир за процену за образовни пројекат у пољопривреди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3646571"/>
              </p:ext>
            </p:extLst>
          </p:nvPr>
        </p:nvGraphicFramePr>
        <p:xfrm>
          <a:off x="374072" y="908356"/>
          <a:ext cx="8174184" cy="420088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62364">
                  <a:extLst>
                    <a:ext uri="{9D8B030D-6E8A-4147-A177-3AD203B41FA5}">
                      <a16:colId xmlns:a16="http://schemas.microsoft.com/office/drawing/2014/main" val="1529238162"/>
                    </a:ext>
                  </a:extLst>
                </a:gridCol>
                <a:gridCol w="1362364">
                  <a:extLst>
                    <a:ext uri="{9D8B030D-6E8A-4147-A177-3AD203B41FA5}">
                      <a16:colId xmlns:a16="http://schemas.microsoft.com/office/drawing/2014/main" val="888996675"/>
                    </a:ext>
                  </a:extLst>
                </a:gridCol>
                <a:gridCol w="1362364">
                  <a:extLst>
                    <a:ext uri="{9D8B030D-6E8A-4147-A177-3AD203B41FA5}">
                      <a16:colId xmlns:a16="http://schemas.microsoft.com/office/drawing/2014/main" val="663189350"/>
                    </a:ext>
                  </a:extLst>
                </a:gridCol>
                <a:gridCol w="1362364">
                  <a:extLst>
                    <a:ext uri="{9D8B030D-6E8A-4147-A177-3AD203B41FA5}">
                      <a16:colId xmlns:a16="http://schemas.microsoft.com/office/drawing/2014/main" val="3750593959"/>
                    </a:ext>
                  </a:extLst>
                </a:gridCol>
                <a:gridCol w="1362364">
                  <a:extLst>
                    <a:ext uri="{9D8B030D-6E8A-4147-A177-3AD203B41FA5}">
                      <a16:colId xmlns:a16="http://schemas.microsoft.com/office/drawing/2014/main" val="3201697333"/>
                    </a:ext>
                  </a:extLst>
                </a:gridCol>
                <a:gridCol w="1362364">
                  <a:extLst>
                    <a:ext uri="{9D8B030D-6E8A-4147-A177-3AD203B41FA5}">
                      <a16:colId xmlns:a16="http://schemas.microsoft.com/office/drawing/2014/main" val="636714310"/>
                    </a:ext>
                  </a:extLst>
                </a:gridCol>
              </a:tblGrid>
              <a:tr h="294807">
                <a:tc>
                  <a:txBody>
                    <a:bodyPr/>
                    <a:lstStyle/>
                    <a:p>
                      <a:r>
                        <a:rPr lang="sr" sz="900"/>
                        <a:t>Критеријум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Индикатори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Одлично (4)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 dirty="0"/>
                        <a:t>Добро (3)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Задовољавајуће (2)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Потребно унапређење (1)</a:t>
                      </a:r>
                    </a:p>
                  </a:txBody>
                  <a:tcPr marL="28156" marR="28156" marT="14078" marB="14078" anchor="ctr"/>
                </a:tc>
                <a:extLst>
                  <a:ext uri="{0D108BD9-81ED-4DB2-BD59-A6C34878D82A}">
                    <a16:rowId xmlns:a16="http://schemas.microsoft.com/office/drawing/2014/main" val="2178859613"/>
                  </a:ext>
                </a:extLst>
              </a:tr>
              <a:tr h="695855">
                <a:tc>
                  <a:txBody>
                    <a:bodyPr/>
                    <a:lstStyle/>
                    <a:p>
                      <a:r>
                        <a:rPr lang="sr" sz="900"/>
                        <a:t>Разумевање теме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 dirty="0"/>
                        <a:t>• Користи тачне пољопривредне термине • Даје примере из стварних ситуација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Јасно и дубоко разумевање; користи тачне податке и концепте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Добро разумевање, са мањим пропустима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Ограничено разумевање; недовољно примера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Површно или нетачно разумевање</a:t>
                      </a:r>
                    </a:p>
                  </a:txBody>
                  <a:tcPr marL="28156" marR="28156" marT="14078" marB="14078" anchor="ctr"/>
                </a:tc>
                <a:extLst>
                  <a:ext uri="{0D108BD9-81ED-4DB2-BD59-A6C34878D82A}">
                    <a16:rowId xmlns:a16="http://schemas.microsoft.com/office/drawing/2014/main" val="1954182172"/>
                  </a:ext>
                </a:extLst>
              </a:tr>
              <a:tr h="658454">
                <a:tc>
                  <a:txBody>
                    <a:bodyPr/>
                    <a:lstStyle/>
                    <a:p>
                      <a:r>
                        <a:rPr lang="sr" sz="900"/>
                        <a:t>Иновација и креативност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• Предлаже више од једног решења • Решење је изводљиво у реалном контексту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Предлаже оригинална и практична решења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Постоји креативност, али са малим ограничењима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 dirty="0"/>
                        <a:t>Решења су делимично оригинална.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Недостатак креативних идеја</a:t>
                      </a:r>
                    </a:p>
                  </a:txBody>
                  <a:tcPr marL="28156" marR="28156" marT="14078" marB="14078" anchor="ctr"/>
                </a:tc>
                <a:extLst>
                  <a:ext uri="{0D108BD9-81ED-4DB2-BD59-A6C34878D82A}">
                    <a16:rowId xmlns:a16="http://schemas.microsoft.com/office/drawing/2014/main" val="3166413246"/>
                  </a:ext>
                </a:extLst>
              </a:tr>
              <a:tr h="562173">
                <a:tc>
                  <a:txBody>
                    <a:bodyPr/>
                    <a:lstStyle/>
                    <a:p>
                      <a:r>
                        <a:rPr lang="sr" sz="900"/>
                        <a:t>Тимски рад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• Сви чланови имају улогу • Редовно извештавајте о напретку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Тим одлично сарађује; сви доприносе.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Добра сарадња, са мањим неравнотежама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Део тима је мање укључен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Слаба сарадња, већина не учествује</a:t>
                      </a:r>
                    </a:p>
                  </a:txBody>
                  <a:tcPr marL="28156" marR="28156" marT="14078" marB="14078" anchor="ctr"/>
                </a:tc>
                <a:extLst>
                  <a:ext uri="{0D108BD9-81ED-4DB2-BD59-A6C34878D82A}">
                    <a16:rowId xmlns:a16="http://schemas.microsoft.com/office/drawing/2014/main" val="1653546044"/>
                  </a:ext>
                </a:extLst>
              </a:tr>
              <a:tr h="658454">
                <a:tc>
                  <a:txBody>
                    <a:bodyPr/>
                    <a:lstStyle/>
                    <a:p>
                      <a:r>
                        <a:rPr lang="sr" sz="900"/>
                        <a:t>Радни процес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• Користите истраживачке изворе • Водите белешке/дневник пројекта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Доследно користите истраживање, анализу и рефлексију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Процес је добар, али постоје недоследности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Ограничен процес; делимично праћење корака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Не постоји јасан процес или структура</a:t>
                      </a:r>
                    </a:p>
                  </a:txBody>
                  <a:tcPr marL="28156" marR="28156" marT="14078" marB="14078" anchor="ctr"/>
                </a:tc>
                <a:extLst>
                  <a:ext uri="{0D108BD9-81ED-4DB2-BD59-A6C34878D82A}">
                    <a16:rowId xmlns:a16="http://schemas.microsoft.com/office/drawing/2014/main" val="2742795281"/>
                  </a:ext>
                </a:extLst>
              </a:tr>
              <a:tr h="562173">
                <a:tc>
                  <a:txBody>
                    <a:bodyPr/>
                    <a:lstStyle/>
                    <a:p>
                      <a:r>
                        <a:rPr lang="sr" sz="900"/>
                        <a:t>Коначни производ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• Производ је функционалан • Производ има практичну примену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Квалитетан и релевантан производ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Добар производ, али са мањим недостацима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Прихватљив производ, али са ограниченом применом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Недовршен или непрактичан производ</a:t>
                      </a:r>
                    </a:p>
                  </a:txBody>
                  <a:tcPr marL="28156" marR="28156" marT="14078" marB="14078" anchor="ctr"/>
                </a:tc>
                <a:extLst>
                  <a:ext uri="{0D108BD9-81ED-4DB2-BD59-A6C34878D82A}">
                    <a16:rowId xmlns:a16="http://schemas.microsoft.com/office/drawing/2014/main" val="2511926507"/>
                  </a:ext>
                </a:extLst>
              </a:tr>
              <a:tr h="695855">
                <a:tc>
                  <a:txBody>
                    <a:bodyPr/>
                    <a:lstStyle/>
                    <a:p>
                      <a:r>
                        <a:rPr lang="sr" sz="900" dirty="0"/>
                        <a:t>Презентација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• Јасна презентација • Визуелна подршка (постер, слајдови) • Убедљива презентација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 dirty="0"/>
                        <a:t>Јасна, убедљива и професионална презентација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Добра презентација, са мањим недостацима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/>
                        <a:t>Основна презентација, недостаје јасноћа</a:t>
                      </a:r>
                    </a:p>
                  </a:txBody>
                  <a:tcPr marL="28156" marR="28156" marT="14078" marB="14078" anchor="ctr"/>
                </a:tc>
                <a:tc>
                  <a:txBody>
                    <a:bodyPr/>
                    <a:lstStyle/>
                    <a:p>
                      <a:r>
                        <a:rPr lang="sr" sz="900" dirty="0"/>
                        <a:t>Лоша или неструктурирана презентација</a:t>
                      </a:r>
                    </a:p>
                  </a:txBody>
                  <a:tcPr marL="28156" marR="28156" marT="14078" marB="14078" anchor="ctr"/>
                </a:tc>
                <a:extLst>
                  <a:ext uri="{0D108BD9-81ED-4DB2-BD59-A6C34878D82A}">
                    <a16:rowId xmlns:a16="http://schemas.microsoft.com/office/drawing/2014/main" val="3953127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25193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64" y="1484115"/>
            <a:ext cx="7704000" cy="2512697"/>
          </a:xfrm>
        </p:spPr>
        <p:txBody>
          <a:bodyPr/>
          <a:lstStyle/>
          <a:p>
            <a:r>
              <a:rPr lang="sr" dirty="0"/>
              <a:t>Креирање критеријума процене у учењу заснованом на пројектима (PBL) </a:t>
            </a:r>
            <a:br>
              <a:rPr lang="ru-RU" dirty="0"/>
            </a:br>
            <a:br>
              <a:rPr lang="ru-RU" dirty="0"/>
            </a:br>
            <a:r>
              <a:rPr lang="sr" dirty="0"/>
              <a:t>„Фокус на процес и производ“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3716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34528" y="1122472"/>
            <a:ext cx="7704000" cy="25838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Јасан опис </a:t>
            </a:r>
            <a:r>
              <a:rPr lang="sr" sz="2400" dirty="0">
                <a:solidFill>
                  <a:schemeClr val="tx1"/>
                </a:solidFill>
              </a:rPr>
              <a:t>значења успеха </a:t>
            </a:r>
            <a:r>
              <a:rPr lang="sr" sz="2400" dirty="0"/>
              <a:t>у датој активности или пројекту</a:t>
            </a:r>
          </a:p>
          <a:p>
            <a:pPr marL="139700" indent="0">
              <a:buNone/>
            </a:pPr>
            <a:endParaRPr lang="ru-RU" sz="2400" dirty="0"/>
          </a:p>
          <a:p>
            <a:pPr marL="139700" indent="0">
              <a:buNone/>
            </a:pPr>
            <a:r>
              <a:rPr lang="sr" sz="2400" dirty="0"/>
              <a:t>Могло би бити:</a:t>
            </a:r>
          </a:p>
          <a:p>
            <a:r>
              <a:rPr lang="sr" sz="2400" dirty="0"/>
              <a:t>Процес (како студенти раде)</a:t>
            </a:r>
          </a:p>
          <a:p>
            <a:r>
              <a:rPr lang="sr" sz="2400" dirty="0"/>
              <a:t>Производ (коначни резултат)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Шта је критеријум?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8382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1287830"/>
            <a:ext cx="7704000" cy="2938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b="1" dirty="0"/>
              <a:t>Производ (крајњи резултат)</a:t>
            </a:r>
          </a:p>
          <a:p>
            <a:r>
              <a:rPr lang="sr" sz="2400" b="1" dirty="0"/>
              <a:t>Завршни пројекат, прототип, извештај, презентација</a:t>
            </a:r>
          </a:p>
          <a:p>
            <a:pPr marL="139700" indent="0">
              <a:buNone/>
            </a:pPr>
            <a:endParaRPr lang="ru-RU" sz="2400" b="1" dirty="0"/>
          </a:p>
          <a:p>
            <a:pPr marL="139700" indent="0">
              <a:buNone/>
            </a:pPr>
            <a:r>
              <a:rPr lang="sr" sz="2400" b="1" dirty="0"/>
              <a:t>Процес (путовање ученика)</a:t>
            </a:r>
          </a:p>
          <a:p>
            <a:r>
              <a:rPr lang="sr" sz="2400" b="1" dirty="0"/>
              <a:t>Истраживање, сарадња, критичко размишљање, управљање временом</a:t>
            </a:r>
            <a:endParaRPr lang="ru-RU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Две димензије процене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3325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40114" y="1137669"/>
            <a:ext cx="7704000" cy="1767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Тимска сарадња (укљученост свих чланова)</a:t>
            </a:r>
          </a:p>
          <a:p>
            <a:r>
              <a:rPr lang="sr" sz="2400" dirty="0"/>
              <a:t>Коришћење метода истраживања</a:t>
            </a:r>
          </a:p>
          <a:p>
            <a:r>
              <a:rPr lang="sr" sz="2400" dirty="0"/>
              <a:t>Организација и управљање временом</a:t>
            </a:r>
          </a:p>
          <a:p>
            <a:r>
              <a:rPr lang="sr" sz="2400" dirty="0"/>
              <a:t>Рефлексија и самопроцена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Пример: Критеријуми процеса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85154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50727" y="1169385"/>
            <a:ext cx="7704000" cy="2173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Квалитет и тачност садржаја</a:t>
            </a:r>
          </a:p>
          <a:p>
            <a:r>
              <a:rPr lang="sr" sz="2400" dirty="0"/>
              <a:t>Креативност и оригиналност</a:t>
            </a:r>
          </a:p>
          <a:p>
            <a:r>
              <a:rPr lang="sr" sz="2400" dirty="0"/>
              <a:t>Практична примена (стварни живот/пољопривреда)</a:t>
            </a:r>
          </a:p>
          <a:p>
            <a:r>
              <a:rPr lang="sr" sz="2400" dirty="0"/>
              <a:t>Јавна презентација (јасноћа, убедљивост)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Пример: Критеријуми производа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1627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66882" y="464602"/>
            <a:ext cx="7035015" cy="597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3200" b="1" dirty="0"/>
              <a:t>Како се критеријуми праве?</a:t>
            </a:r>
          </a:p>
        </p:txBody>
      </p:sp>
      <p:sp>
        <p:nvSpPr>
          <p:cNvPr id="2" name="Rectangle 1"/>
          <p:cNvSpPr/>
          <p:nvPr/>
        </p:nvSpPr>
        <p:spPr>
          <a:xfrm>
            <a:off x="899652" y="1193258"/>
            <a:ext cx="71824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sr" sz="2400" dirty="0"/>
              <a:t>Одредите циљеве пројекта</a:t>
            </a:r>
          </a:p>
          <a:p>
            <a:pPr marL="342900" indent="-342900">
              <a:buFont typeface="+mj-lt"/>
              <a:buAutoNum type="arabicPeriod"/>
            </a:pPr>
            <a:r>
              <a:rPr lang="sr" sz="2400" dirty="0"/>
              <a:t>Претворите циљеве у јасне критеријуме</a:t>
            </a:r>
          </a:p>
          <a:p>
            <a:pPr marL="342900" indent="-342900">
              <a:buFont typeface="+mj-lt"/>
              <a:buAutoNum type="arabicPeriod"/>
            </a:pPr>
            <a:r>
              <a:rPr lang="sr" sz="2400" dirty="0"/>
              <a:t>Одредите нивое постигнућа (1–4 или 1–5)</a:t>
            </a:r>
          </a:p>
          <a:p>
            <a:pPr marL="342900" indent="-342900">
              <a:buFont typeface="+mj-lt"/>
              <a:buAutoNum type="arabicPeriod"/>
            </a:pPr>
            <a:r>
              <a:rPr lang="sr" sz="2400" dirty="0"/>
              <a:t>Укључите примере и индикаторе за сваки ниво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522323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1142966" y="457228"/>
            <a:ext cx="6039500" cy="656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3200" b="1" dirty="0"/>
              <a:t>Шта је индикатор?</a:t>
            </a:r>
          </a:p>
        </p:txBody>
      </p:sp>
      <p:sp>
        <p:nvSpPr>
          <p:cNvPr id="2" name="Rectangle 1"/>
          <p:cNvSpPr/>
          <p:nvPr/>
        </p:nvSpPr>
        <p:spPr>
          <a:xfrm>
            <a:off x="768927" y="1318843"/>
            <a:ext cx="831965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" sz="2400" dirty="0"/>
              <a:t>Конкретан опис понашања или резултата</a:t>
            </a:r>
          </a:p>
          <a:p>
            <a:r>
              <a:rPr lang="sr" sz="2400" dirty="0"/>
              <a:t>Одговара на питање:</a:t>
            </a:r>
          </a:p>
          <a:p>
            <a:r>
              <a:rPr lang="sr" sz="2400" dirty="0"/>
              <a:t>„Како знамо да је критеријум испуњен?“</a:t>
            </a:r>
          </a:p>
          <a:p>
            <a:endParaRPr lang="ru-RU" sz="2400" dirty="0"/>
          </a:p>
          <a:p>
            <a:r>
              <a:rPr lang="sr" sz="2400" dirty="0"/>
              <a:t>Примери:</a:t>
            </a:r>
          </a:p>
          <a:p>
            <a:r>
              <a:rPr lang="sr" sz="2400" dirty="0"/>
              <a:t>Ученик користи тачне пољопривредне термине.</a:t>
            </a:r>
          </a:p>
          <a:p>
            <a:r>
              <a:rPr lang="sr" sz="2400" dirty="0"/>
              <a:t>Сваки члан тима има јасну улогу</a:t>
            </a:r>
          </a:p>
          <a:p>
            <a:r>
              <a:rPr lang="sr" sz="2400" dirty="0"/>
              <a:t>Производ садржи практичну примену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582419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921740" y="88519"/>
            <a:ext cx="8001035" cy="11355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3200" b="1" dirty="0"/>
              <a:t>Критеријуми + Индикатори = Оквир за процену</a:t>
            </a:r>
          </a:p>
        </p:txBody>
      </p:sp>
      <p:sp>
        <p:nvSpPr>
          <p:cNvPr id="2" name="Rectangle 1"/>
          <p:cNvSpPr/>
          <p:nvPr/>
        </p:nvSpPr>
        <p:spPr>
          <a:xfrm>
            <a:off x="921740" y="1350909"/>
            <a:ext cx="76175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r" sz="2400" dirty="0"/>
              <a:t>Пример:</a:t>
            </a:r>
          </a:p>
          <a:p>
            <a:endParaRPr lang="ru-RU" sz="2400" dirty="0"/>
          </a:p>
          <a:p>
            <a:r>
              <a:rPr lang="sr" sz="2400" dirty="0"/>
              <a:t>Критеријум: Тимски рад</a:t>
            </a:r>
          </a:p>
          <a:p>
            <a:r>
              <a:rPr lang="sr" sz="2400" dirty="0"/>
              <a:t>Индикатор: Сви чланови тима доприносе подједнако</a:t>
            </a:r>
          </a:p>
          <a:p>
            <a:r>
              <a:rPr lang="sr" sz="2400" dirty="0"/>
              <a:t>Индикатор: Тим се редовно састаје и дели задатке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3546653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04969" y="604711"/>
            <a:ext cx="7804577" cy="1061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800" b="1" dirty="0"/>
              <a:t>Критеријуми + Индикатори = Оквир за процену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2002363"/>
              </p:ext>
            </p:extLst>
          </p:nvPr>
        </p:nvGraphicFramePr>
        <p:xfrm>
          <a:off x="451425" y="2060081"/>
          <a:ext cx="7911666" cy="21031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286404">
                  <a:extLst>
                    <a:ext uri="{9D8B030D-6E8A-4147-A177-3AD203B41FA5}">
                      <a16:colId xmlns:a16="http://schemas.microsoft.com/office/drawing/2014/main" val="3165660395"/>
                    </a:ext>
                  </a:extLst>
                </a:gridCol>
                <a:gridCol w="1499081">
                  <a:extLst>
                    <a:ext uri="{9D8B030D-6E8A-4147-A177-3AD203B41FA5}">
                      <a16:colId xmlns:a16="http://schemas.microsoft.com/office/drawing/2014/main" val="1955491769"/>
                    </a:ext>
                  </a:extLst>
                </a:gridCol>
                <a:gridCol w="1073727">
                  <a:extLst>
                    <a:ext uri="{9D8B030D-6E8A-4147-A177-3AD203B41FA5}">
                      <a16:colId xmlns:a16="http://schemas.microsoft.com/office/drawing/2014/main" val="1901711213"/>
                    </a:ext>
                  </a:extLst>
                </a:gridCol>
                <a:gridCol w="1286404">
                  <a:extLst>
                    <a:ext uri="{9D8B030D-6E8A-4147-A177-3AD203B41FA5}">
                      <a16:colId xmlns:a16="http://schemas.microsoft.com/office/drawing/2014/main" val="4059948610"/>
                    </a:ext>
                  </a:extLst>
                </a:gridCol>
                <a:gridCol w="1449869">
                  <a:extLst>
                    <a:ext uri="{9D8B030D-6E8A-4147-A177-3AD203B41FA5}">
                      <a16:colId xmlns:a16="http://schemas.microsoft.com/office/drawing/2014/main" val="2347289855"/>
                    </a:ext>
                  </a:extLst>
                </a:gridCol>
                <a:gridCol w="1316181">
                  <a:extLst>
                    <a:ext uri="{9D8B030D-6E8A-4147-A177-3AD203B41FA5}">
                      <a16:colId xmlns:a16="http://schemas.microsoft.com/office/drawing/2014/main" val="33535077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s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Критеријум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Индикатори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Одлично (4)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Добро (3)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Задовољавајуће (2)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Потребно унапређење (1)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583354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sr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Тимски рад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 Сви доприносе - Постоји подела улога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r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✔ Сваки члан има своју улогу и редовно доприноси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r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✔ Улоге постоје, али постоје мале неравнотеже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Део тима је пасиван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sr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Једна или две особе обављају сав посао.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245996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22191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571482" y="1430510"/>
            <a:ext cx="7864595" cy="1968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800" dirty="0"/>
              <a:t>Да ли критеријуми процене треба да буду увек исти за све ученике или се могу прилагодити контексту и могућностима?</a:t>
            </a:r>
          </a:p>
        </p:txBody>
      </p:sp>
    </p:spTree>
    <p:extLst>
      <p:ext uri="{BB962C8B-B14F-4D97-AF65-F5344CB8AC3E}">
        <p14:creationId xmlns:p14="http://schemas.microsoft.com/office/powerpoint/2010/main" val="2851671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Традиционално наспрам процене у учењу заснованом на пројектима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357451"/>
              </p:ext>
            </p:extLst>
          </p:nvPr>
        </p:nvGraphicFramePr>
        <p:xfrm>
          <a:off x="712788" y="1974273"/>
          <a:ext cx="7718424" cy="2306781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3859212">
                  <a:extLst>
                    <a:ext uri="{9D8B030D-6E8A-4147-A177-3AD203B41FA5}">
                      <a16:colId xmlns:a16="http://schemas.microsoft.com/office/drawing/2014/main" val="3287695835"/>
                    </a:ext>
                  </a:extLst>
                </a:gridCol>
                <a:gridCol w="3859212">
                  <a:extLst>
                    <a:ext uri="{9D8B030D-6E8A-4147-A177-3AD203B41FA5}">
                      <a16:colId xmlns:a16="http://schemas.microsoft.com/office/drawing/2014/main" val="2538133744"/>
                    </a:ext>
                  </a:extLst>
                </a:gridCol>
              </a:tblGrid>
              <a:tr h="74096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600" dirty="0" err="1">
                          <a:effectLst/>
                        </a:rPr>
                        <a:t>Традиционална </a:t>
                      </a:r>
                      <a:r>
                        <a:rPr lang="sr" sz="1600" dirty="0">
                          <a:effectLst/>
                        </a:rPr>
                        <a:t>процена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600" dirty="0">
                          <a:effectLst/>
                        </a:rPr>
                        <a:t>учењу </a:t>
                      </a:r>
                      <a:r>
                        <a:rPr lang="sr" sz="1600" baseline="0" dirty="0">
                          <a:effectLst/>
                        </a:rPr>
                        <a:t>заснованом на пројектима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831234250"/>
                  </a:ext>
                </a:extLst>
              </a:tr>
              <a:tr h="3914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600" dirty="0">
                          <a:effectLst/>
                        </a:rPr>
                        <a:t>Испит/ </a:t>
                      </a:r>
                      <a:r>
                        <a:rPr lang="sr" sz="1600" dirty="0" err="1">
                          <a:effectLst/>
                        </a:rPr>
                        <a:t>тест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600" b="1">
                          <a:effectLst/>
                        </a:rPr>
                        <a:t>Портфолио, јавна презентација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426433403"/>
                  </a:ext>
                </a:extLst>
              </a:tr>
              <a:tr h="3914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600" dirty="0" err="1">
                          <a:effectLst/>
                        </a:rPr>
                        <a:t>Појединац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600" b="1">
                          <a:effectLst/>
                        </a:rPr>
                        <a:t>Комбинација појединачно + тимско</a:t>
                      </a:r>
                      <a:endParaRPr lang="en-US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06643785"/>
                  </a:ext>
                </a:extLst>
              </a:tr>
              <a:tr h="3914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600">
                          <a:effectLst/>
                        </a:rPr>
                        <a:t>Репродукција знања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600" b="1" dirty="0" err="1">
                          <a:effectLst/>
                        </a:rPr>
                        <a:t>Примена</a:t>
                      </a:r>
                      <a:r>
                        <a:rPr lang="sr" sz="1600" b="1" dirty="0">
                          <a:effectLst/>
                        </a:rPr>
                        <a:t> </a:t>
                      </a:r>
                      <a:r>
                        <a:rPr lang="sr" sz="1600" b="1" dirty="0" err="1">
                          <a:effectLst/>
                        </a:rPr>
                        <a:t>на</a:t>
                      </a:r>
                      <a:r>
                        <a:rPr lang="sr" sz="1600" b="1" dirty="0">
                          <a:effectLst/>
                        </a:rPr>
                        <a:t> </a:t>
                      </a:r>
                      <a:r>
                        <a:rPr lang="sr" sz="1600" b="1" dirty="0" err="1">
                          <a:effectLst/>
                        </a:rPr>
                        <a:t>знање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507891787"/>
                  </a:ext>
                </a:extLst>
              </a:tr>
              <a:tr h="391455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600">
                          <a:effectLst/>
                        </a:rPr>
                        <a:t>Фокус на резултате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r" sz="1600" b="1" dirty="0" err="1">
                          <a:effectLst/>
                        </a:rPr>
                        <a:t>Фокусирајте се </a:t>
                      </a:r>
                      <a:r>
                        <a:rPr lang="sr" sz="1600" b="1" dirty="0">
                          <a:effectLst/>
                        </a:rPr>
                        <a:t>и </a:t>
                      </a:r>
                      <a:r>
                        <a:rPr lang="sr" sz="1600" b="1" dirty="0" err="1">
                          <a:effectLst/>
                        </a:rPr>
                        <a:t>на</a:t>
                      </a:r>
                      <a:r>
                        <a:rPr lang="sr" sz="1600" b="1" dirty="0">
                          <a:effectLst/>
                        </a:rPr>
                        <a:t> </a:t>
                      </a:r>
                      <a:r>
                        <a:rPr lang="sr" sz="1600" b="1" dirty="0" err="1">
                          <a:effectLst/>
                        </a:rPr>
                        <a:t>процес </a:t>
                      </a:r>
                      <a:r>
                        <a:rPr lang="sr" sz="1600" b="1" dirty="0">
                          <a:effectLst/>
                        </a:rPr>
                        <a:t>и </a:t>
                      </a:r>
                      <a:r>
                        <a:rPr lang="sr" sz="1600" b="1" dirty="0" err="1">
                          <a:effectLst/>
                        </a:rPr>
                        <a:t>резултат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945621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9580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16091" y="2043575"/>
            <a:ext cx="7704000" cy="1658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Усклађеност са циљевима курикулума</a:t>
            </a:r>
          </a:p>
          <a:p>
            <a:r>
              <a:rPr lang="sr" sz="2400" dirty="0"/>
              <a:t>Видљиви и јасни критеријуми</a:t>
            </a:r>
          </a:p>
          <a:p>
            <a:r>
              <a:rPr lang="sr" sz="2400" dirty="0"/>
              <a:t>Континуирано оцењивање, не само на крају</a:t>
            </a:r>
          </a:p>
          <a:p>
            <a:r>
              <a:rPr lang="sr" sz="2400" dirty="0"/>
              <a:t>Укључивање самопроцене и вршњачке процене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Кључни принципи за процену у учењу заснованом на пројектима (PBL)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875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89272" y="1946593"/>
            <a:ext cx="7704000" cy="1902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596900" indent="-457200">
              <a:buSzPct val="102000"/>
              <a:buFont typeface="+mj-lt"/>
              <a:buAutoNum type="arabicPeriod"/>
            </a:pPr>
            <a:r>
              <a:rPr lang="sr" sz="2400" dirty="0">
                <a:solidFill>
                  <a:schemeClr val="tx1"/>
                </a:solidFill>
              </a:rPr>
              <a:t>Формативно</a:t>
            </a:r>
          </a:p>
          <a:p>
            <a:pPr marL="596900" indent="-457200">
              <a:buSzPct val="102000"/>
              <a:buFont typeface="+mj-lt"/>
              <a:buAutoNum type="arabicPeriod"/>
            </a:pPr>
            <a:r>
              <a:rPr lang="sr" sz="2400" dirty="0">
                <a:solidFill>
                  <a:schemeClr val="tx1"/>
                </a:solidFill>
              </a:rPr>
              <a:t>Сумативни</a:t>
            </a:r>
          </a:p>
          <a:p>
            <a:pPr marL="596900" indent="-457200">
              <a:buSzPct val="102000"/>
              <a:buFont typeface="+mj-lt"/>
              <a:buAutoNum type="arabicPeriod"/>
            </a:pPr>
            <a:r>
              <a:rPr lang="sr" sz="2400" dirty="0">
                <a:solidFill>
                  <a:schemeClr val="tx1"/>
                </a:solidFill>
              </a:rPr>
              <a:t>Аутентично</a:t>
            </a:r>
          </a:p>
          <a:p>
            <a:pPr marL="596900" indent="-457200">
              <a:buSzPct val="102000"/>
              <a:buFont typeface="+mj-lt"/>
              <a:buAutoNum type="arabicPeriod"/>
            </a:pPr>
            <a:r>
              <a:rPr lang="sr" sz="2400" dirty="0">
                <a:solidFill>
                  <a:schemeClr val="tx1"/>
                </a:solidFill>
              </a:rPr>
              <a:t>Самопроцена и вршњачка процена</a:t>
            </a:r>
          </a:p>
          <a:p>
            <a:pPr marL="596900" indent="-457200">
              <a:buSzPct val="102000"/>
              <a:buFont typeface="+mj-lt"/>
              <a:buAutoNum type="arabicPeriod"/>
            </a:pPr>
            <a:r>
              <a:rPr lang="sr" sz="2400" dirty="0">
                <a:solidFill>
                  <a:schemeClr val="tx1"/>
                </a:solidFill>
              </a:rPr>
              <a:t>Пре и после тестирања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Врсте процене у учењу заснованом на пројектима ( PBL)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8913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629943" y="996663"/>
            <a:ext cx="7776637" cy="3988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Студенти развијају план управљања пољопривредним отпадом – процењен кроз оквире критеријума (одрживост, иновативност, примена у стварном свету).</a:t>
            </a:r>
          </a:p>
          <a:p>
            <a:pPr marL="139700" indent="0">
              <a:buNone/>
            </a:pPr>
            <a:endParaRPr lang="ru-RU" sz="2400" dirty="0"/>
          </a:p>
          <a:p>
            <a:pPr marL="139700" indent="0">
              <a:buNone/>
            </a:pPr>
            <a:r>
              <a:rPr lang="sr" sz="2400" dirty="0"/>
              <a:t>Студенти тестирају биопестициде – процес се прати дневницима, резултати кроз извештај.</a:t>
            </a:r>
          </a:p>
          <a:p>
            <a:pPr marL="139700" indent="0">
              <a:buNone/>
            </a:pPr>
            <a:endParaRPr lang="ru-RU" sz="2400" dirty="0"/>
          </a:p>
          <a:p>
            <a:pPr marL="139700" indent="0">
              <a:buNone/>
            </a:pPr>
            <a:r>
              <a:rPr lang="sr" sz="2400" dirty="0"/>
              <a:t>Студенти осмишљавају маркетиншки план за локалне производе – који се евалуира кроз јавну презентацију пољопривредним предузетницима.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8097" y="363685"/>
            <a:ext cx="7704000" cy="572700"/>
          </a:xfrm>
        </p:spPr>
        <p:txBody>
          <a:bodyPr/>
          <a:lstStyle/>
          <a:p>
            <a:r>
              <a:rPr lang="sr" dirty="0"/>
              <a:t>Примери из праксе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4882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1459020"/>
            <a:ext cx="7704000" cy="22254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endParaRPr lang="ru-RU" sz="2000" dirty="0"/>
          </a:p>
          <a:p>
            <a:r>
              <a:rPr lang="sr" sz="2400" dirty="0"/>
              <a:t>Континуиране провере напретка</a:t>
            </a:r>
          </a:p>
          <a:p>
            <a:r>
              <a:rPr lang="sr" sz="2400" dirty="0"/>
              <a:t>Одговорност сваког ученика у тиму</a:t>
            </a:r>
          </a:p>
          <a:p>
            <a:r>
              <a:rPr lang="sr" sz="2400" dirty="0"/>
              <a:t>Коришћење формативне процене (повратне информације уместо само оцене)</a:t>
            </a:r>
          </a:p>
        </p:txBody>
      </p:sp>
      <p:sp>
        <p:nvSpPr>
          <p:cNvPr id="2" name="Rectangle 1"/>
          <p:cNvSpPr/>
          <p:nvPr/>
        </p:nvSpPr>
        <p:spPr>
          <a:xfrm>
            <a:off x="1285224" y="679117"/>
            <a:ext cx="4322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Евалуација процеса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0459970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1374837"/>
            <a:ext cx="7704000" cy="2622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400" dirty="0"/>
              <a:t>Јавна презентација / изложба</a:t>
            </a:r>
          </a:p>
          <a:p>
            <a:r>
              <a:rPr lang="sr" sz="2400" dirty="0"/>
              <a:t>Испорука финалног производа (прототип, постер, видео, извештај)</a:t>
            </a:r>
          </a:p>
          <a:p>
            <a:r>
              <a:rPr lang="sr" sz="2400" dirty="0"/>
              <a:t>Комбинација:</a:t>
            </a:r>
          </a:p>
          <a:p>
            <a:pPr lvl="1"/>
            <a:r>
              <a:rPr lang="sr" sz="2400" dirty="0"/>
              <a:t>Оцена наставника</a:t>
            </a:r>
          </a:p>
          <a:p>
            <a:pPr lvl="1"/>
            <a:r>
              <a:rPr lang="sr" sz="2400" dirty="0"/>
              <a:t>Вршњачка процена</a:t>
            </a:r>
          </a:p>
          <a:p>
            <a:pPr lvl="1"/>
            <a:r>
              <a:rPr lang="sr" sz="2400" dirty="0"/>
              <a:t>Самопроцена</a:t>
            </a:r>
          </a:p>
        </p:txBody>
      </p:sp>
      <p:sp>
        <p:nvSpPr>
          <p:cNvPr id="2" name="Rectangle 1"/>
          <p:cNvSpPr/>
          <p:nvPr/>
        </p:nvSpPr>
        <p:spPr>
          <a:xfrm>
            <a:off x="1285224" y="679117"/>
            <a:ext cx="40575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39700" indent="0">
              <a:buNone/>
            </a:pPr>
            <a:r>
              <a:rPr lang="sr" sz="2800" b="1" dirty="0"/>
              <a:t>Завршна процена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57567495"/>
      </p:ext>
    </p:extLst>
  </p:cSld>
  <p:clrMapOvr>
    <a:masterClrMapping/>
  </p:clrMapOvr>
</p:sld>
</file>

<file path=ppt/theme/theme1.xml><?xml version="1.0" encoding="utf-8"?>
<a:theme xmlns:a="http://schemas.openxmlformats.org/drawingml/2006/main" name="Soil Management and Conservation by Slidesgo">
  <a:themeElements>
    <a:clrScheme name="Simple Light">
      <a:dk1>
        <a:srgbClr val="000000"/>
      </a:dk1>
      <a:lt1>
        <a:srgbClr val="F8F8F8"/>
      </a:lt1>
      <a:dk2>
        <a:srgbClr val="C2DDC8"/>
      </a:dk2>
      <a:lt2>
        <a:srgbClr val="7BBB91"/>
      </a:lt2>
      <a:accent1>
        <a:srgbClr val="22816F"/>
      </a:accent1>
      <a:accent2>
        <a:srgbClr val="69330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1557</Words>
  <Application>Microsoft Office PowerPoint</Application>
  <PresentationFormat>On-screen Show (16:9)</PresentationFormat>
  <Paragraphs>246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Calibri</vt:lpstr>
      <vt:lpstr>Cabin</vt:lpstr>
      <vt:lpstr>Arial</vt:lpstr>
      <vt:lpstr>Nunito Light</vt:lpstr>
      <vt:lpstr>Sora</vt:lpstr>
      <vt:lpstr>Soil Management and Conservation by Slidesgo</vt:lpstr>
      <vt:lpstr>PowerPoint Presentation</vt:lpstr>
      <vt:lpstr>Зашто је процена важна у учењу заснованом на пројектима (PBL)</vt:lpstr>
      <vt:lpstr>Две димензије процене</vt:lpstr>
      <vt:lpstr>Традиционално наспрам процене у учењу заснованом на пројектима</vt:lpstr>
      <vt:lpstr>Кључни принципи за процену у учењу заснованом на пројектима (PBL)</vt:lpstr>
      <vt:lpstr>Врсте процене у учењу заснованом на пројектима ( PBL)</vt:lpstr>
      <vt:lpstr>Примери из праксе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Пример – Оквир за процену за образовни пројекат у пољопривреди</vt:lpstr>
      <vt:lpstr>Креирање критеријума процене у учењу заснованом на пројектима (PBL)   „Фокус на процес и производ“</vt:lpstr>
      <vt:lpstr>Шта је критеријум?</vt:lpstr>
      <vt:lpstr>Пример: Критеријуми процеса</vt:lpstr>
      <vt:lpstr>Пример: Критеријуми производа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AgriTech Solutions: Иновативно СОО за одржливо земјоделство</dc:title>
  <dc:creator>SMK</dc:creator>
  <cp:lastModifiedBy>Branko Aleksovski</cp:lastModifiedBy>
  <cp:revision>59</cp:revision>
  <dcterms:modified xsi:type="dcterms:W3CDTF">2025-09-28T21:02:00Z</dcterms:modified>
</cp:coreProperties>
</file>