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3"/>
  </p:notesMasterIdLst>
  <p:sldIdLst>
    <p:sldId id="256" r:id="rId2"/>
    <p:sldId id="267" r:id="rId3"/>
    <p:sldId id="257" r:id="rId4"/>
    <p:sldId id="320" r:id="rId5"/>
    <p:sldId id="335" r:id="rId6"/>
    <p:sldId id="323" r:id="rId7"/>
    <p:sldId id="313" r:id="rId8"/>
    <p:sldId id="262" r:id="rId9"/>
    <p:sldId id="336" r:id="rId10"/>
    <p:sldId id="337" r:id="rId11"/>
    <p:sldId id="317" r:id="rId12"/>
  </p:sldIdLst>
  <p:sldSz cx="9144000" cy="5143500" type="screen16x9"/>
  <p:notesSz cx="6858000" cy="9144000"/>
  <p:embeddedFontLst>
    <p:embeddedFont>
      <p:font typeface="Cabin" panose="020B0604020202020204" charset="0"/>
      <p:regular r:id="rId14"/>
      <p:bold r:id="rId15"/>
      <p:italic r:id="rId16"/>
      <p:boldItalic r:id="rId17"/>
    </p:embeddedFont>
    <p:embeddedFont>
      <p:font typeface="Nunito Light" pitchFamily="2" charset="0"/>
      <p:regular r:id="rId18"/>
    </p:embeddedFont>
    <p:embeddedFont>
      <p:font typeface="Sora" panose="020B0604020202020204" charset="0"/>
      <p:regular r:id="rId19"/>
      <p:bold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3981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0773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70222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3" name="Google Shape;723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84212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7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7"/>
          <p:cNvSpPr txBox="1">
            <a:spLocks noGrp="1"/>
          </p:cNvSpPr>
          <p:nvPr>
            <p:ph type="title"/>
          </p:nvPr>
        </p:nvSpPr>
        <p:spPr>
          <a:xfrm>
            <a:off x="995325" y="1063950"/>
            <a:ext cx="3858600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7"/>
          <p:cNvSpPr txBox="1">
            <a:spLocks noGrp="1"/>
          </p:cNvSpPr>
          <p:nvPr>
            <p:ph type="subTitle" idx="1"/>
          </p:nvPr>
        </p:nvSpPr>
        <p:spPr>
          <a:xfrm>
            <a:off x="995325" y="2091150"/>
            <a:ext cx="3858600" cy="19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07" name="Google Shape;107;p7"/>
          <p:cNvSpPr>
            <a:spLocks noGrp="1"/>
          </p:cNvSpPr>
          <p:nvPr>
            <p:ph type="pic" idx="2"/>
          </p:nvPr>
        </p:nvSpPr>
        <p:spPr>
          <a:xfrm>
            <a:off x="5349075" y="798600"/>
            <a:ext cx="2799600" cy="35463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08" name="Google Shape;108;p7"/>
          <p:cNvGrpSpPr/>
          <p:nvPr/>
        </p:nvGrpSpPr>
        <p:grpSpPr>
          <a:xfrm>
            <a:off x="1394851" y="-246585"/>
            <a:ext cx="3906163" cy="5668915"/>
            <a:chOff x="1394851" y="-246585"/>
            <a:chExt cx="3906163" cy="5668915"/>
          </a:xfrm>
        </p:grpSpPr>
        <p:grpSp>
          <p:nvGrpSpPr>
            <p:cNvPr id="109" name="Google Shape;109;p7"/>
            <p:cNvGrpSpPr/>
            <p:nvPr/>
          </p:nvGrpSpPr>
          <p:grpSpPr>
            <a:xfrm rot="-9874043">
              <a:off x="1491374" y="-136851"/>
              <a:ext cx="940300" cy="852859"/>
              <a:chOff x="4357538" y="2124225"/>
              <a:chExt cx="748038" cy="678475"/>
            </a:xfrm>
          </p:grpSpPr>
          <p:sp>
            <p:nvSpPr>
              <p:cNvPr id="110" name="Google Shape;110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4" name="Google Shape;114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5" name="Google Shape;115;p7"/>
            <p:cNvGrpSpPr/>
            <p:nvPr/>
          </p:nvGrpSpPr>
          <p:grpSpPr>
            <a:xfrm rot="1847414">
              <a:off x="4208636" y="4388854"/>
              <a:ext cx="940351" cy="852904"/>
              <a:chOff x="4357538" y="2124225"/>
              <a:chExt cx="748038" cy="678475"/>
            </a:xfrm>
          </p:grpSpPr>
          <p:sp>
            <p:nvSpPr>
              <p:cNvPr id="116" name="Google Shape;116;p7"/>
              <p:cNvSpPr/>
              <p:nvPr/>
            </p:nvSpPr>
            <p:spPr>
              <a:xfrm>
                <a:off x="4357538" y="2406650"/>
                <a:ext cx="548675" cy="368150"/>
              </a:xfrm>
              <a:custGeom>
                <a:avLst/>
                <a:gdLst/>
                <a:ahLst/>
                <a:cxnLst/>
                <a:rect l="l" t="t" r="r" b="b"/>
                <a:pathLst>
                  <a:path w="21947" h="14726" extrusionOk="0">
                    <a:moveTo>
                      <a:pt x="12848" y="1"/>
                    </a:moveTo>
                    <a:cubicBezTo>
                      <a:pt x="11913" y="1"/>
                      <a:pt x="10918" y="288"/>
                      <a:pt x="9912" y="591"/>
                    </a:cubicBezTo>
                    <a:cubicBezTo>
                      <a:pt x="9067" y="847"/>
                      <a:pt x="8285" y="870"/>
                      <a:pt x="7535" y="870"/>
                    </a:cubicBezTo>
                    <a:cubicBezTo>
                      <a:pt x="7367" y="870"/>
                      <a:pt x="7201" y="869"/>
                      <a:pt x="7036" y="869"/>
                    </a:cubicBezTo>
                    <a:cubicBezTo>
                      <a:pt x="6030" y="869"/>
                      <a:pt x="5070" y="912"/>
                      <a:pt x="4077" y="1528"/>
                    </a:cubicBezTo>
                    <a:cubicBezTo>
                      <a:pt x="2195" y="2697"/>
                      <a:pt x="1" y="5623"/>
                      <a:pt x="1" y="5623"/>
                    </a:cubicBezTo>
                    <a:cubicBezTo>
                      <a:pt x="1" y="5623"/>
                      <a:pt x="2535" y="4445"/>
                      <a:pt x="5802" y="4445"/>
                    </a:cubicBezTo>
                    <a:cubicBezTo>
                      <a:pt x="6474" y="4445"/>
                      <a:pt x="7177" y="4495"/>
                      <a:pt x="7896" y="4615"/>
                    </a:cubicBezTo>
                    <a:cubicBezTo>
                      <a:pt x="12106" y="5320"/>
                      <a:pt x="10804" y="10913"/>
                      <a:pt x="14578" y="13268"/>
                    </a:cubicBezTo>
                    <a:cubicBezTo>
                      <a:pt x="16428" y="14430"/>
                      <a:pt x="18241" y="14726"/>
                      <a:pt x="19605" y="14726"/>
                    </a:cubicBezTo>
                    <a:cubicBezTo>
                      <a:pt x="21015" y="14726"/>
                      <a:pt x="21946" y="14410"/>
                      <a:pt x="21946" y="14410"/>
                    </a:cubicBezTo>
                    <a:cubicBezTo>
                      <a:pt x="21946" y="14410"/>
                      <a:pt x="21705" y="10110"/>
                      <a:pt x="20153" y="7800"/>
                    </a:cubicBezTo>
                    <a:cubicBezTo>
                      <a:pt x="18601" y="5489"/>
                      <a:pt x="17397" y="3883"/>
                      <a:pt x="15809" y="1617"/>
                    </a:cubicBezTo>
                    <a:cubicBezTo>
                      <a:pt x="14957" y="395"/>
                      <a:pt x="13944" y="1"/>
                      <a:pt x="128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7"/>
              <p:cNvSpPr/>
              <p:nvPr/>
            </p:nvSpPr>
            <p:spPr>
              <a:xfrm>
                <a:off x="4436338" y="2450575"/>
                <a:ext cx="477900" cy="323450"/>
              </a:xfrm>
              <a:custGeom>
                <a:avLst/>
                <a:gdLst/>
                <a:ahLst/>
                <a:cxnLst/>
                <a:rect l="l" t="t" r="r" b="b"/>
                <a:pathLst>
                  <a:path w="19116" h="12938" extrusionOk="0">
                    <a:moveTo>
                      <a:pt x="5970" y="0"/>
                    </a:moveTo>
                    <a:cubicBezTo>
                      <a:pt x="3876" y="0"/>
                      <a:pt x="1681" y="646"/>
                      <a:pt x="24" y="1609"/>
                    </a:cubicBezTo>
                    <a:cubicBezTo>
                      <a:pt x="0" y="1625"/>
                      <a:pt x="20" y="1664"/>
                      <a:pt x="44" y="1664"/>
                    </a:cubicBezTo>
                    <a:cubicBezTo>
                      <a:pt x="46" y="1664"/>
                      <a:pt x="49" y="1663"/>
                      <a:pt x="51" y="1662"/>
                    </a:cubicBezTo>
                    <a:cubicBezTo>
                      <a:pt x="515" y="1430"/>
                      <a:pt x="997" y="1225"/>
                      <a:pt x="1479" y="1056"/>
                    </a:cubicBezTo>
                    <a:cubicBezTo>
                      <a:pt x="2888" y="571"/>
                      <a:pt x="4391" y="297"/>
                      <a:pt x="5879" y="297"/>
                    </a:cubicBezTo>
                    <a:cubicBezTo>
                      <a:pt x="5926" y="297"/>
                      <a:pt x="5973" y="297"/>
                      <a:pt x="6019" y="297"/>
                    </a:cubicBezTo>
                    <a:cubicBezTo>
                      <a:pt x="7036" y="315"/>
                      <a:pt x="8071" y="440"/>
                      <a:pt x="9008" y="824"/>
                    </a:cubicBezTo>
                    <a:cubicBezTo>
                      <a:pt x="11988" y="2171"/>
                      <a:pt x="14022" y="6426"/>
                      <a:pt x="15663" y="9147"/>
                    </a:cubicBezTo>
                    <a:cubicBezTo>
                      <a:pt x="16484" y="10512"/>
                      <a:pt x="17474" y="11734"/>
                      <a:pt x="18598" y="12858"/>
                    </a:cubicBezTo>
                    <a:cubicBezTo>
                      <a:pt x="18655" y="12911"/>
                      <a:pt x="18727" y="12937"/>
                      <a:pt x="18798" y="12937"/>
                    </a:cubicBezTo>
                    <a:cubicBezTo>
                      <a:pt x="18872" y="12937"/>
                      <a:pt x="18945" y="12908"/>
                      <a:pt x="18999" y="12849"/>
                    </a:cubicBezTo>
                    <a:cubicBezTo>
                      <a:pt x="19115" y="12733"/>
                      <a:pt x="19107" y="12546"/>
                      <a:pt x="18991" y="12439"/>
                    </a:cubicBezTo>
                    <a:cubicBezTo>
                      <a:pt x="17706" y="11208"/>
                      <a:pt x="16609" y="9754"/>
                      <a:pt x="15699" y="8219"/>
                    </a:cubicBezTo>
                    <a:cubicBezTo>
                      <a:pt x="14262" y="5909"/>
                      <a:pt x="11559" y="1716"/>
                      <a:pt x="9115" y="592"/>
                    </a:cubicBezTo>
                    <a:cubicBezTo>
                      <a:pt x="8158" y="181"/>
                      <a:pt x="7078" y="0"/>
                      <a:pt x="597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7"/>
              <p:cNvSpPr/>
              <p:nvPr/>
            </p:nvSpPr>
            <p:spPr>
              <a:xfrm>
                <a:off x="4903500" y="2554500"/>
                <a:ext cx="27450" cy="248200"/>
              </a:xfrm>
              <a:custGeom>
                <a:avLst/>
                <a:gdLst/>
                <a:ahLst/>
                <a:cxnLst/>
                <a:rect l="l" t="t" r="r" b="b"/>
                <a:pathLst>
                  <a:path w="1098" h="9928" extrusionOk="0">
                    <a:moveTo>
                      <a:pt x="316" y="0"/>
                    </a:moveTo>
                    <a:cubicBezTo>
                      <a:pt x="295" y="0"/>
                      <a:pt x="273" y="2"/>
                      <a:pt x="250" y="7"/>
                    </a:cubicBezTo>
                    <a:cubicBezTo>
                      <a:pt x="99" y="34"/>
                      <a:pt x="0" y="186"/>
                      <a:pt x="36" y="337"/>
                    </a:cubicBezTo>
                    <a:cubicBezTo>
                      <a:pt x="36" y="364"/>
                      <a:pt x="527" y="2871"/>
                      <a:pt x="215" y="9624"/>
                    </a:cubicBezTo>
                    <a:cubicBezTo>
                      <a:pt x="206" y="9785"/>
                      <a:pt x="331" y="9919"/>
                      <a:pt x="482" y="9928"/>
                    </a:cubicBezTo>
                    <a:lnTo>
                      <a:pt x="500" y="9928"/>
                    </a:lnTo>
                    <a:cubicBezTo>
                      <a:pt x="643" y="9928"/>
                      <a:pt x="777" y="9803"/>
                      <a:pt x="777" y="9651"/>
                    </a:cubicBezTo>
                    <a:cubicBezTo>
                      <a:pt x="1098" y="2800"/>
                      <a:pt x="607" y="329"/>
                      <a:pt x="589" y="221"/>
                    </a:cubicBezTo>
                    <a:cubicBezTo>
                      <a:pt x="559" y="91"/>
                      <a:pt x="448" y="0"/>
                      <a:pt x="3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7"/>
              <p:cNvSpPr/>
              <p:nvPr/>
            </p:nvSpPr>
            <p:spPr>
              <a:xfrm>
                <a:off x="4834800" y="2124225"/>
                <a:ext cx="270775" cy="435375"/>
              </a:xfrm>
              <a:custGeom>
                <a:avLst/>
                <a:gdLst/>
                <a:ahLst/>
                <a:cxnLst/>
                <a:rect l="l" t="t" r="r" b="b"/>
                <a:pathLst>
                  <a:path w="10831" h="17415" extrusionOk="0">
                    <a:moveTo>
                      <a:pt x="10831" y="1"/>
                    </a:moveTo>
                    <a:cubicBezTo>
                      <a:pt x="10831" y="1"/>
                      <a:pt x="8110" y="1268"/>
                      <a:pt x="5844" y="1955"/>
                    </a:cubicBezTo>
                    <a:cubicBezTo>
                      <a:pt x="3578" y="2641"/>
                      <a:pt x="1901" y="3239"/>
                      <a:pt x="1366" y="6156"/>
                    </a:cubicBezTo>
                    <a:cubicBezTo>
                      <a:pt x="830" y="9065"/>
                      <a:pt x="1" y="12910"/>
                      <a:pt x="830" y="14712"/>
                    </a:cubicBezTo>
                    <a:cubicBezTo>
                      <a:pt x="1660" y="16514"/>
                      <a:pt x="3070" y="17415"/>
                      <a:pt x="3070" y="17415"/>
                    </a:cubicBezTo>
                    <a:cubicBezTo>
                      <a:pt x="3070" y="17415"/>
                      <a:pt x="5915" y="17192"/>
                      <a:pt x="6977" y="13909"/>
                    </a:cubicBezTo>
                    <a:cubicBezTo>
                      <a:pt x="8039" y="10626"/>
                      <a:pt x="8155" y="7182"/>
                      <a:pt x="8404" y="5880"/>
                    </a:cubicBezTo>
                    <a:cubicBezTo>
                      <a:pt x="8824" y="3748"/>
                      <a:pt x="10831" y="1"/>
                      <a:pt x="108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7"/>
              <p:cNvSpPr/>
              <p:nvPr/>
            </p:nvSpPr>
            <p:spPr>
              <a:xfrm>
                <a:off x="4904625" y="2169375"/>
                <a:ext cx="155325" cy="396925"/>
              </a:xfrm>
              <a:custGeom>
                <a:avLst/>
                <a:gdLst/>
                <a:ahLst/>
                <a:cxnLst/>
                <a:rect l="l" t="t" r="r" b="b"/>
                <a:pathLst>
                  <a:path w="6213" h="15877" extrusionOk="0">
                    <a:moveTo>
                      <a:pt x="6179" y="1"/>
                    </a:moveTo>
                    <a:cubicBezTo>
                      <a:pt x="6175" y="1"/>
                      <a:pt x="6170" y="2"/>
                      <a:pt x="6165" y="6"/>
                    </a:cubicBezTo>
                    <a:cubicBezTo>
                      <a:pt x="4898" y="764"/>
                      <a:pt x="3756" y="1719"/>
                      <a:pt x="2819" y="2861"/>
                    </a:cubicBezTo>
                    <a:cubicBezTo>
                      <a:pt x="2132" y="3735"/>
                      <a:pt x="1552" y="4707"/>
                      <a:pt x="1204" y="5769"/>
                    </a:cubicBezTo>
                    <a:cubicBezTo>
                      <a:pt x="678" y="7535"/>
                      <a:pt x="455" y="9373"/>
                      <a:pt x="294" y="11202"/>
                    </a:cubicBezTo>
                    <a:cubicBezTo>
                      <a:pt x="170" y="12665"/>
                      <a:pt x="71" y="14128"/>
                      <a:pt x="9" y="15600"/>
                    </a:cubicBezTo>
                    <a:cubicBezTo>
                      <a:pt x="0" y="15742"/>
                      <a:pt x="116" y="15876"/>
                      <a:pt x="268" y="15876"/>
                    </a:cubicBezTo>
                    <a:cubicBezTo>
                      <a:pt x="273" y="15877"/>
                      <a:pt x="279" y="15877"/>
                      <a:pt x="284" y="15877"/>
                    </a:cubicBezTo>
                    <a:cubicBezTo>
                      <a:pt x="428" y="15877"/>
                      <a:pt x="544" y="15764"/>
                      <a:pt x="544" y="15618"/>
                    </a:cubicBezTo>
                    <a:cubicBezTo>
                      <a:pt x="607" y="14163"/>
                      <a:pt x="696" y="12700"/>
                      <a:pt x="812" y="11246"/>
                    </a:cubicBezTo>
                    <a:cubicBezTo>
                      <a:pt x="937" y="9792"/>
                      <a:pt x="1080" y="8347"/>
                      <a:pt x="1240" y="6893"/>
                    </a:cubicBezTo>
                    <a:cubicBezTo>
                      <a:pt x="1320" y="6170"/>
                      <a:pt x="1454" y="5465"/>
                      <a:pt x="1793" y="4814"/>
                    </a:cubicBezTo>
                    <a:cubicBezTo>
                      <a:pt x="2114" y="4172"/>
                      <a:pt x="2560" y="3592"/>
                      <a:pt x="3033" y="3039"/>
                    </a:cubicBezTo>
                    <a:cubicBezTo>
                      <a:pt x="3970" y="1942"/>
                      <a:pt x="5040" y="943"/>
                      <a:pt x="6191" y="41"/>
                    </a:cubicBezTo>
                    <a:cubicBezTo>
                      <a:pt x="6213" y="27"/>
                      <a:pt x="6200" y="1"/>
                      <a:pt x="617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8"/>
          <p:cNvSpPr txBox="1">
            <a:spLocks noGrp="1"/>
          </p:cNvSpPr>
          <p:nvPr>
            <p:ph type="title"/>
          </p:nvPr>
        </p:nvSpPr>
        <p:spPr>
          <a:xfrm>
            <a:off x="713225" y="1533075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8"/>
          <p:cNvSpPr>
            <a:spLocks noGrp="1"/>
          </p:cNvSpPr>
          <p:nvPr>
            <p:ph type="pic" idx="2"/>
          </p:nvPr>
        </p:nvSpPr>
        <p:spPr>
          <a:xfrm>
            <a:off x="5388475" y="603050"/>
            <a:ext cx="3042300" cy="39372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25" name="Google Shape;125;p8"/>
          <p:cNvGrpSpPr/>
          <p:nvPr/>
        </p:nvGrpSpPr>
        <p:grpSpPr>
          <a:xfrm>
            <a:off x="-149787" y="-84629"/>
            <a:ext cx="9382770" cy="5377907"/>
            <a:chOff x="-149787" y="-84629"/>
            <a:chExt cx="9382770" cy="5377907"/>
          </a:xfrm>
        </p:grpSpPr>
        <p:grpSp>
          <p:nvGrpSpPr>
            <p:cNvPr id="126" name="Google Shape;126;p8"/>
            <p:cNvGrpSpPr/>
            <p:nvPr/>
          </p:nvGrpSpPr>
          <p:grpSpPr>
            <a:xfrm rot="-5400000">
              <a:off x="8350688" y="2727972"/>
              <a:ext cx="1075310" cy="689281"/>
              <a:chOff x="7884988" y="4530097"/>
              <a:chExt cx="1075310" cy="689281"/>
            </a:xfrm>
          </p:grpSpPr>
          <p:grpSp>
            <p:nvGrpSpPr>
              <p:cNvPr id="127" name="Google Shape;127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28" name="Google Shape;128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0" name="Google Shape;130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31" name="Google Shape;131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3" name="Google Shape;133;p8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134" name="Google Shape;134;p8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8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8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>
              <a:off x="865238" y="4603997"/>
              <a:ext cx="1075310" cy="689281"/>
              <a:chOff x="7884988" y="4530097"/>
              <a:chExt cx="1075310" cy="689281"/>
            </a:xfrm>
          </p:grpSpPr>
          <p:grpSp>
            <p:nvGrpSpPr>
              <p:cNvPr id="139" name="Google Shape;139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40" name="Google Shape;140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2" name="Google Shape;142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43" name="Google Shape;143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4" r:id="rId4"/>
    <p:sldLayoutId id="2147483658" r:id="rId5"/>
    <p:sldLayoutId id="2147483679" r:id="rId6"/>
    <p:sldLayoutId id="214748368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Разумевање учења заснованог на пројектима (PBL) у пољопривредном образовању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621648" y="1029162"/>
            <a:ext cx="7871189" cy="31364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000" dirty="0"/>
              <a:t>Припрема презентације (10 мин.)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Свака група бира једног представника и припрема кратко (5 мин.) објашњење.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Презентација и дискусија (15–20 мин.)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Свака група представља своју мапу и идеју пројекта.</a:t>
            </a:r>
          </a:p>
        </p:txBody>
      </p:sp>
    </p:spTree>
    <p:extLst>
      <p:ext uri="{BB962C8B-B14F-4D97-AF65-F5344CB8AC3E}">
        <p14:creationId xmlns:p14="http://schemas.microsoft.com/office/powerpoint/2010/main" val="3476150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44"/>
          <p:cNvSpPr txBox="1">
            <a:spLocks noGrp="1"/>
          </p:cNvSpPr>
          <p:nvPr>
            <p:ph type="title"/>
          </p:nvPr>
        </p:nvSpPr>
        <p:spPr>
          <a:xfrm>
            <a:off x="1269149" y="209781"/>
            <a:ext cx="6246943" cy="110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600" dirty="0"/>
              <a:t>Очекивани резултати</a:t>
            </a:r>
          </a:p>
        </p:txBody>
      </p:sp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706582" y="1313181"/>
            <a:ext cx="7647709" cy="314105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indent="-457200">
              <a:buSzPts val="1100"/>
            </a:pPr>
            <a:r>
              <a:rPr lang="sr" sz="2800" dirty="0"/>
              <a:t>Сваки учесник ће идентификовати стварне изазове у свом окружењу.</a:t>
            </a:r>
          </a:p>
          <a:p>
            <a:pPr indent="-457200">
              <a:buSzPts val="1100"/>
            </a:pPr>
            <a:r>
              <a:rPr lang="sr" sz="2800" dirty="0"/>
              <a:t>Биће генерисано најмање 5 примерних идеја за пројекте.</a:t>
            </a:r>
          </a:p>
          <a:p>
            <a:pPr indent="-457200">
              <a:buSzPts val="1100"/>
            </a:pPr>
            <a:r>
              <a:rPr lang="sr" sz="2800" dirty="0"/>
              <a:t>Биће створена колективна слика о томе зашто је учење засновано на пројектима потребно у пољопривредном образовању.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16090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8" name="Google Shape;898;p49"/>
          <p:cNvCxnSpPr/>
          <p:nvPr/>
        </p:nvCxnSpPr>
        <p:spPr>
          <a:xfrm>
            <a:off x="-89125" y="382560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9" name="Google Shape;899;p49"/>
          <p:cNvSpPr txBox="1">
            <a:spLocks noGrp="1"/>
          </p:cNvSpPr>
          <p:nvPr>
            <p:ph type="title"/>
          </p:nvPr>
        </p:nvSpPr>
        <p:spPr>
          <a:xfrm>
            <a:off x="685516" y="1318329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" sz="3600" dirty="0"/>
              <a:t>Зашто је пројектно учење (ПУУ) потребно у пољопривреди?</a:t>
            </a:r>
            <a:endParaRPr sz="3600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4" r="24244"/>
          <a:stretch>
            <a:fillRect/>
          </a:stretch>
        </p:blipFill>
        <p:spPr>
          <a:xfrm>
            <a:off x="5388476" y="658468"/>
            <a:ext cx="3042300" cy="39372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9945" y="1551739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Пољопривреда је практична наука – захтева примену, не само теорију.</a:t>
            </a:r>
          </a:p>
          <a:p>
            <a:r>
              <a:rPr lang="sr" sz="2000" b="1" dirty="0"/>
              <a:t>Ученици најбоље уче кроз задатке и проблеме из стварног живота.</a:t>
            </a:r>
          </a:p>
          <a:p>
            <a:r>
              <a:rPr lang="sr" sz="2000" b="1" dirty="0"/>
              <a:t>Пројектно учење повезује учионицу са пољима, фармама и локалном заједницом.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Кључна идеја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519545"/>
            <a:ext cx="7704000" cy="345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b="1" dirty="0"/>
              <a:t>Зашто је пројектно учење (ПУУ) потребно у пољопривреди?</a:t>
            </a:r>
            <a:endParaRPr lang="ru-RU" sz="2000" dirty="0"/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🌱 Одговор на изазове:</a:t>
            </a:r>
          </a:p>
          <a:p>
            <a:pPr marL="139700" indent="0">
              <a:buNone/>
            </a:pPr>
            <a:endParaRPr lang="ru-RU" sz="2000" dirty="0"/>
          </a:p>
          <a:p>
            <a:r>
              <a:rPr lang="sr" sz="2000" dirty="0"/>
              <a:t>Одрживост и климатске промене</a:t>
            </a:r>
          </a:p>
          <a:p>
            <a:r>
              <a:rPr lang="sr" sz="2000" dirty="0"/>
              <a:t>Интеграција дигиталних алата и иновација</a:t>
            </a:r>
          </a:p>
          <a:p>
            <a:r>
              <a:rPr lang="sr" sz="2000" dirty="0"/>
              <a:t>Тржишни и економски изазови</a:t>
            </a:r>
          </a:p>
          <a:p>
            <a:r>
              <a:rPr lang="sr" sz="2000" dirty="0"/>
              <a:t>Недовољна мотивација међу ученицима</a:t>
            </a:r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519545"/>
            <a:ext cx="7704000" cy="34532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b="1" dirty="0"/>
              <a:t>Зашто је пројектно учење (ПУУ) потребно у пољопривреди?</a:t>
            </a:r>
            <a:endParaRPr lang="ru-RU" sz="2000" dirty="0"/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Могућности:</a:t>
            </a:r>
          </a:p>
          <a:p>
            <a:pPr marL="139700" indent="0">
              <a:buNone/>
            </a:pPr>
            <a:endParaRPr lang="ru-RU" sz="2000" dirty="0"/>
          </a:p>
          <a:p>
            <a:r>
              <a:rPr lang="sr" sz="2000" dirty="0"/>
              <a:t>Развој практичних вештина</a:t>
            </a:r>
          </a:p>
          <a:p>
            <a:r>
              <a:rPr lang="sr" sz="2000" dirty="0"/>
              <a:t>Тимски рад и критичко размишљање</a:t>
            </a:r>
          </a:p>
          <a:p>
            <a:r>
              <a:rPr lang="sr" sz="2000" dirty="0"/>
              <a:t>Припрема за праве </a:t>
            </a:r>
            <a:r>
              <a:rPr lang="sr" sz="2000" dirty="0">
                <a:solidFill>
                  <a:schemeClr val="tx1"/>
                </a:solidFill>
              </a:rPr>
              <a:t>изазове</a:t>
            </a:r>
          </a:p>
          <a:p>
            <a:r>
              <a:rPr lang="sr" sz="2000" dirty="0"/>
              <a:t>Подизање свести о одрживој производњи</a:t>
            </a:r>
          </a:p>
        </p:txBody>
      </p:sp>
    </p:spTree>
    <p:extLst>
      <p:ext uri="{BB962C8B-B14F-4D97-AF65-F5344CB8AC3E}">
        <p14:creationId xmlns:p14="http://schemas.microsoft.com/office/powerpoint/2010/main" val="1731057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491" y="1781989"/>
            <a:ext cx="7704000" cy="572700"/>
          </a:xfrm>
        </p:spPr>
        <p:txBody>
          <a:bodyPr/>
          <a:lstStyle/>
          <a:p>
            <a:r>
              <a:rPr lang="sr" dirty="0"/>
              <a:t>Групни рад: „Изазови и могућности за учење засновано на пројектима у пољопривреди“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23937" y="11680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sr" dirty="0"/>
              <a:t>Циљ: </a:t>
            </a:r>
            <a:br>
              <a:rPr lang="ru-RU" dirty="0"/>
            </a:br>
            <a:r>
              <a:rPr lang="sr" dirty="0"/>
              <a:t>Идентификовати кључне изазове и могућности у пољопривредном образовању и претворити их у идеје које могу постати пројекти учења.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636405" y="818147"/>
            <a:ext cx="7871189" cy="32966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000" dirty="0"/>
              <a:t>Организација:</a:t>
            </a:r>
          </a:p>
          <a:p>
            <a:pPr marL="0" indent="0">
              <a:buSzPts val="1100"/>
              <a:buNone/>
            </a:pPr>
            <a:r>
              <a:rPr lang="sr" sz="2000" dirty="0"/>
              <a:t>5 група × 2 учесника.</a:t>
            </a:r>
          </a:p>
          <a:p>
            <a:pPr marL="0" indent="0">
              <a:buSzPts val="1100"/>
              <a:buNone/>
            </a:pPr>
            <a:r>
              <a:rPr lang="sr" sz="2000" dirty="0"/>
              <a:t>Сваки тим ради на различитој теми/фокусу.</a:t>
            </a:r>
          </a:p>
          <a:p>
            <a:pPr marL="0" indent="0">
              <a:buSzPts val="1100"/>
              <a:buNone/>
            </a:pPr>
            <a:endParaRPr lang="ru-RU" sz="1800" dirty="0"/>
          </a:p>
          <a:p>
            <a:pPr marL="0" indent="0">
              <a:buSzPts val="1100"/>
              <a:buNone/>
            </a:pPr>
            <a:r>
              <a:rPr lang="sr" sz="2000" dirty="0"/>
              <a:t>Теме по групама (пример):</a:t>
            </a:r>
          </a:p>
          <a:p>
            <a:pPr marL="0" indent="0">
              <a:buSzPts val="1100"/>
              <a:buNone/>
            </a:pPr>
            <a:endParaRPr lang="ru-RU" sz="1000" dirty="0"/>
          </a:p>
          <a:p>
            <a:pPr lvl="0"/>
            <a:r>
              <a:rPr lang="sr" sz="2000" dirty="0"/>
              <a:t>Одрживе пољопривредне праксе,</a:t>
            </a:r>
            <a:endParaRPr lang="en-US" sz="2000" dirty="0"/>
          </a:p>
          <a:p>
            <a:pPr lvl="0"/>
            <a:r>
              <a:rPr lang="sr" sz="2000" dirty="0"/>
              <a:t>Прецизна пољопривреда,</a:t>
            </a:r>
            <a:endParaRPr lang="en-US" sz="2000" dirty="0"/>
          </a:p>
          <a:p>
            <a:pPr lvl="0"/>
            <a:r>
              <a:rPr lang="sr" sz="2000" dirty="0"/>
              <a:t>Органска пољопривреда,</a:t>
            </a:r>
            <a:endParaRPr lang="en-US" sz="2000" dirty="0"/>
          </a:p>
          <a:p>
            <a:pPr lvl="0"/>
            <a:r>
              <a:rPr lang="sr" sz="2000" dirty="0"/>
              <a:t>Нове технологије у пољопривреди,</a:t>
            </a:r>
            <a:endParaRPr lang="en-US" sz="2000" dirty="0"/>
          </a:p>
          <a:p>
            <a:r>
              <a:rPr lang="sr" sz="2000" dirty="0"/>
              <a:t>Обновљиви извори енергије у пољопривреди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44"/>
          <p:cNvSpPr txBox="1">
            <a:spLocks noGrp="1"/>
          </p:cNvSpPr>
          <p:nvPr>
            <p:ph type="subTitle" idx="1"/>
          </p:nvPr>
        </p:nvSpPr>
        <p:spPr>
          <a:xfrm>
            <a:off x="636405" y="825962"/>
            <a:ext cx="7871189" cy="36444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  <a:buNone/>
            </a:pPr>
            <a:r>
              <a:rPr lang="sr" sz="2000" dirty="0"/>
              <a:t>Групни рад (30 мин.)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Свака група добија флипчарт/А3 лист и маркере.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Колона 1: „Изазови“ (минимум 5)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Колона 2: „Могућности кроз учење засновано на пројектима“ (минимум 5)</a:t>
            </a:r>
          </a:p>
          <a:p>
            <a:pPr marL="0" indent="0">
              <a:buSzPts val="1100"/>
              <a:buNone/>
            </a:pPr>
            <a:endParaRPr lang="ru-RU" sz="2000" dirty="0"/>
          </a:p>
          <a:p>
            <a:pPr marL="0" indent="0">
              <a:buSzPts val="1100"/>
              <a:buNone/>
            </a:pPr>
            <a:r>
              <a:rPr lang="sr" sz="2000" dirty="0"/>
              <a:t>Колона 3: „Пример пројекта“ (најмање 1 идеја за пројекат који бисте радили са ученицима)</a:t>
            </a:r>
          </a:p>
        </p:txBody>
      </p:sp>
    </p:spTree>
    <p:extLst>
      <p:ext uri="{BB962C8B-B14F-4D97-AF65-F5344CB8AC3E}">
        <p14:creationId xmlns:p14="http://schemas.microsoft.com/office/powerpoint/2010/main" val="2000977377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371</Words>
  <Application>Microsoft Office PowerPoint</Application>
  <PresentationFormat>On-screen Show (16:9)</PresentationFormat>
  <Paragraphs>60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Sora</vt:lpstr>
      <vt:lpstr>Cabin</vt:lpstr>
      <vt:lpstr>Nunito Light</vt:lpstr>
      <vt:lpstr>Soil Management and Conservation by Slidesgo</vt:lpstr>
      <vt:lpstr>PowerPoint Presentation</vt:lpstr>
      <vt:lpstr>Зашто је пројектно учење (ПУУ) потребно у пољопривреди?</vt:lpstr>
      <vt:lpstr>Кључна идеја</vt:lpstr>
      <vt:lpstr>PowerPoint Presentation</vt:lpstr>
      <vt:lpstr>PowerPoint Presentation</vt:lpstr>
      <vt:lpstr>Групни рад: „Изазови и могућности за учење засновано на пројектима у пољопривреди“</vt:lpstr>
      <vt:lpstr>Циљ:  Идентификовати кључне изазове и могућности у пољопривредном образовању и претворити их у идеје које могу постати пројекти учења.</vt:lpstr>
      <vt:lpstr>PowerPoint Presentation</vt:lpstr>
      <vt:lpstr>PowerPoint Presentation</vt:lpstr>
      <vt:lpstr>PowerPoint Presentation</vt:lpstr>
      <vt:lpstr>Очекивани резултати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36</cp:revision>
  <dcterms:modified xsi:type="dcterms:W3CDTF">2025-09-28T20:27:04Z</dcterms:modified>
</cp:coreProperties>
</file>